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media/audio1.bin" ContentType="audio/unknown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8" r:id="rId1"/>
  </p:sldMasterIdLst>
  <p:notesMasterIdLst>
    <p:notesMasterId r:id="rId32"/>
  </p:notesMasterIdLst>
  <p:handoutMasterIdLst>
    <p:handoutMasterId r:id="rId33"/>
  </p:handoutMasterIdLst>
  <p:sldIdLst>
    <p:sldId id="256" r:id="rId2"/>
    <p:sldId id="294" r:id="rId3"/>
    <p:sldId id="257" r:id="rId4"/>
    <p:sldId id="258" r:id="rId5"/>
    <p:sldId id="259" r:id="rId6"/>
    <p:sldId id="261" r:id="rId7"/>
    <p:sldId id="260" r:id="rId8"/>
    <p:sldId id="262" r:id="rId9"/>
    <p:sldId id="263" r:id="rId10"/>
    <p:sldId id="264" r:id="rId11"/>
    <p:sldId id="265" r:id="rId12"/>
    <p:sldId id="29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9" r:id="rId21"/>
    <p:sldId id="280" r:id="rId22"/>
    <p:sldId id="283" r:id="rId23"/>
    <p:sldId id="284" r:id="rId24"/>
    <p:sldId id="285" r:id="rId25"/>
    <p:sldId id="286" r:id="rId26"/>
    <p:sldId id="287" r:id="rId27"/>
    <p:sldId id="290" r:id="rId28"/>
    <p:sldId id="291" r:id="rId29"/>
    <p:sldId id="292" r:id="rId30"/>
    <p:sldId id="293" r:id="rId31"/>
  </p:sldIdLst>
  <p:sldSz cx="9144000" cy="6858000" type="screen4x3"/>
  <p:notesSz cx="68580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7" d="100"/>
          <a:sy n="117" d="100"/>
        </p:scale>
        <p:origin x="-14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notesMaster" Target="notesMasters/notes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handoutMaster" Target="handoutMasters/handoutMaster1.xml"/><Relationship Id="rId34" Type="http://schemas.openxmlformats.org/officeDocument/2006/relationships/printerSettings" Target="printerSettings/printerSettings1.bin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54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54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3FA3F03C-B1D7-1A40-8D5B-2373C1A5F7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4215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325FB8-B118-9C44-B3DB-3CFFFA987E2A}" type="datetimeFigureOut">
              <a:rPr lang="en-US" smtClean="0"/>
              <a:t>8/30/16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6425"/>
            <a:ext cx="548640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52B41A-0D95-F14E-9AC9-8E7FF4D858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149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Fiber- complex,</a:t>
            </a:r>
            <a:r>
              <a:rPr lang="en-US" baseline="0" dirty="0" smtClean="0"/>
              <a:t> insoluble vs. soluble</a:t>
            </a:r>
          </a:p>
          <a:p>
            <a:r>
              <a:rPr lang="en-US" baseline="0" dirty="0" smtClean="0"/>
              <a:t>Starch- complex</a:t>
            </a:r>
          </a:p>
          <a:p>
            <a:r>
              <a:rPr lang="en-US" baseline="0" dirty="0" smtClean="0"/>
              <a:t>Sugar- simple, often stored as fat b/c mostly fructose which can only be used by the liver, changes blood sugar can lead to type 2 diabetes</a:t>
            </a:r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52B41A-0D95-F14E-9AC9-8E7FF4D858A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6781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Cholesterol</a:t>
            </a:r>
            <a:r>
              <a:rPr lang="en-US" baseline="0" dirty="0" smtClean="0"/>
              <a:t>= waxy substance made by liver and in food to coat circulatory system and assist blood flow, too much=bad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52B41A-0D95-F14E-9AC9-8E7FF4D858A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9888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8/30/16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8/30/16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8/30/16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8/30/16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8/30/16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8/30/16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8/30/16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8/30/16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8/30/16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8/30/16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8/30/16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8/30/16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01F9CA3-105E-4857-9057-6DB6197DA786}" type="datetimeFigureOut">
              <a:rPr lang="en-US" smtClean="0"/>
              <a:t>8/30/16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  <p:sldLayoutId id="214748377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4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4" Type="http://schemas.openxmlformats.org/officeDocument/2006/relationships/image" Target="../media/image22.jpeg"/><Relationship Id="rId5" Type="http://schemas.openxmlformats.org/officeDocument/2006/relationships/image" Target="../media/image23.jpeg"/><Relationship Id="rId6" Type="http://schemas.openxmlformats.org/officeDocument/2006/relationships/image" Target="../media/image24.jpeg"/><Relationship Id="rId7" Type="http://schemas.openxmlformats.org/officeDocument/2006/relationships/image" Target="../media/image25.jpeg"/><Relationship Id="rId8" Type="http://schemas.openxmlformats.org/officeDocument/2006/relationships/image" Target="../media/image26.jpeg"/><Relationship Id="rId9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4" Type="http://schemas.openxmlformats.org/officeDocument/2006/relationships/image" Target="../media/image21.jpeg"/><Relationship Id="rId5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8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Relationship Id="rId3" Type="http://schemas.openxmlformats.org/officeDocument/2006/relationships/image" Target="../media/image3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1.bin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5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1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Relationship Id="rId3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Relationship Id="rId3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extLst/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j-cs"/>
              </a:rPr>
              <a:t>Biochemistry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4038600"/>
            <a:ext cx="8686800" cy="2514600"/>
          </a:xfrm>
          <a:extLst/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n-cs"/>
              </a:rPr>
              <a:t>The Molecules of Life</a:t>
            </a:r>
          </a:p>
          <a:p>
            <a:pPr eaLnBrk="1" hangingPunct="1">
              <a:defRPr/>
            </a:pPr>
            <a:endParaRPr lang="en-US" dirty="0">
              <a:cs typeface="+mn-cs"/>
            </a:endParaRPr>
          </a:p>
          <a:p>
            <a:pPr algn="l" eaLnBrk="1" hangingPunct="1">
              <a:defRPr/>
            </a:pPr>
            <a:r>
              <a:rPr lang="en-US" sz="2000" dirty="0" smtClean="0">
                <a:cs typeface="+mn-cs"/>
              </a:rPr>
              <a:t>4.1.1: Compare the structures &amp; functions of the major biological molecules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cs typeface="+mj-cs"/>
              </a:rPr>
              <a:t>Polysaccharides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n-cs"/>
              </a:rPr>
              <a:t>Straight or branched chains of many sugar monomers</a:t>
            </a:r>
          </a:p>
          <a:p>
            <a:pPr eaLnBrk="1" hangingPunct="1">
              <a:buFont typeface="Wingdings" charset="0"/>
              <a:buNone/>
              <a:defRPr/>
            </a:pPr>
            <a:r>
              <a:rPr lang="en-US" sz="2400" dirty="0" smtClean="0">
                <a:cs typeface="+mn-cs"/>
              </a:rPr>
              <a:t>						     		     Cellulose		    Starch	</a:t>
            </a:r>
            <a:r>
              <a:rPr lang="en-US" dirty="0"/>
              <a:t>	</a:t>
            </a:r>
            <a:r>
              <a:rPr lang="en-US" dirty="0" smtClean="0"/>
              <a:t>Glycogen</a:t>
            </a:r>
            <a:endParaRPr lang="en-US" sz="2400" dirty="0" smtClean="0">
              <a:cs typeface="+mn-cs"/>
            </a:endParaRP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000"/>
          <a:stretch>
            <a:fillRect/>
          </a:stretch>
        </p:blipFill>
        <p:spPr bwMode="auto">
          <a:xfrm>
            <a:off x="304800" y="3505200"/>
            <a:ext cx="2638425" cy="3141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001"/>
          <a:stretch>
            <a:fillRect/>
          </a:stretch>
        </p:blipFill>
        <p:spPr bwMode="auto">
          <a:xfrm>
            <a:off x="3276600" y="3429000"/>
            <a:ext cx="2362200" cy="3254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4758" name="Rectangle 6" descr="0312c"/>
          <p:cNvSpPr>
            <a:spLocks noGrp="1" noChangeAspect="1" noChangeArrowheads="1"/>
          </p:cNvSpPr>
          <p:nvPr/>
        </p:nvSpPr>
        <p:spPr bwMode="auto">
          <a:xfrm>
            <a:off x="6172200" y="3429000"/>
            <a:ext cx="1295399" cy="3232641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j-cs"/>
              </a:rPr>
              <a:t>Lipids (Fats)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eaLnBrk="1" hangingPunct="1">
              <a:defRPr/>
            </a:pPr>
            <a:r>
              <a:rPr lang="en-US" dirty="0" smtClean="0">
                <a:cs typeface="+mn-cs"/>
              </a:rPr>
              <a:t>Formed from a glycerol and fatty acids </a:t>
            </a:r>
            <a:r>
              <a:rPr lang="en-US" sz="2400" dirty="0" smtClean="0">
                <a:cs typeface="+mn-cs"/>
              </a:rPr>
              <a:t>(most of the time, except in steroids)</a:t>
            </a:r>
            <a:endParaRPr lang="en-US" dirty="0" smtClean="0">
              <a:cs typeface="+mn-cs"/>
            </a:endParaRPr>
          </a:p>
          <a:p>
            <a:pPr lvl="2"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dirty="0" smtClean="0">
                <a:cs typeface="+mn-cs"/>
              </a:rPr>
              <a:t>Insoluble in </a:t>
            </a:r>
            <a:r>
              <a:rPr lang="en-US" dirty="0" smtClean="0">
                <a:cs typeface="+mn-cs"/>
              </a:rPr>
              <a:t>water</a:t>
            </a:r>
          </a:p>
          <a:p>
            <a:pPr eaLnBrk="1" hangingPunct="1">
              <a:defRPr/>
            </a:pPr>
            <a:r>
              <a:rPr lang="en-US" dirty="0" smtClean="0"/>
              <a:t>C,H,O</a:t>
            </a:r>
          </a:p>
          <a:p>
            <a:pPr eaLnBrk="1" hangingPunct="1">
              <a:defRPr/>
            </a:pPr>
            <a:r>
              <a:rPr lang="en-US" dirty="0" smtClean="0">
                <a:cs typeface="+mn-cs"/>
              </a:rPr>
              <a:t>Monomer= fatty acid</a:t>
            </a:r>
            <a:endParaRPr lang="en-US" dirty="0" smtClean="0">
              <a:cs typeface="+mn-cs"/>
            </a:endParaRPr>
          </a:p>
          <a:p>
            <a:pPr lvl="2"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dirty="0" smtClean="0">
                <a:cs typeface="+mn-cs"/>
              </a:rPr>
              <a:t>Carboxyl group</a:t>
            </a:r>
          </a:p>
          <a:p>
            <a:pPr lvl="2"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dirty="0" smtClean="0">
                <a:cs typeface="+mn-cs"/>
              </a:rPr>
              <a:t>Saturated: single bonds between </a:t>
            </a:r>
            <a:r>
              <a:rPr lang="en-US" dirty="0" smtClean="0">
                <a:cs typeface="+mn-cs"/>
              </a:rPr>
              <a:t>carbons</a:t>
            </a:r>
          </a:p>
          <a:p>
            <a:pPr marL="685800" lvl="2" indent="0" eaLnBrk="1" hangingPunct="1">
              <a:buNone/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dirty="0" smtClean="0">
                <a:cs typeface="+mn-cs"/>
              </a:rPr>
              <a:t>Unsaturated: one or more double bonds</a:t>
            </a:r>
          </a:p>
        </p:txBody>
      </p:sp>
      <p:pic>
        <p:nvPicPr>
          <p:cNvPr id="12292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3962400"/>
            <a:ext cx="1143000" cy="808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Fats: Good or Bad?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600200"/>
            <a:ext cx="8042276" cy="4876799"/>
          </a:xfrm>
        </p:spPr>
        <p:txBody>
          <a:bodyPr/>
          <a:lstStyle/>
          <a:p>
            <a:r>
              <a:rPr lang="en-US" dirty="0" smtClean="0"/>
              <a:t>Saturated fats</a:t>
            </a:r>
            <a:r>
              <a:rPr lang="en-US" dirty="0" smtClean="0">
                <a:sym typeface="Wingdings"/>
              </a:rPr>
              <a:t>:</a:t>
            </a:r>
          </a:p>
          <a:p>
            <a:pPr lvl="1"/>
            <a:r>
              <a:rPr lang="en-US" dirty="0">
                <a:sym typeface="Wingdings"/>
              </a:rPr>
              <a:t>Recommended consumption= less than 10% of calorie intake</a:t>
            </a:r>
          </a:p>
          <a:p>
            <a:pPr lvl="1"/>
            <a:r>
              <a:rPr lang="en-US" dirty="0" smtClean="0">
                <a:sym typeface="Wingdings"/>
              </a:rPr>
              <a:t>Raises bad </a:t>
            </a:r>
            <a:r>
              <a:rPr lang="en-US" dirty="0">
                <a:sym typeface="Wingdings"/>
              </a:rPr>
              <a:t>cholesterol higher risk of heart disease</a:t>
            </a:r>
          </a:p>
          <a:p>
            <a:pPr lvl="1"/>
            <a:r>
              <a:rPr lang="en-US" dirty="0">
                <a:sym typeface="Wingdings"/>
              </a:rPr>
              <a:t>Ex: butter, processed meats, peanuts, whole milk, fried </a:t>
            </a:r>
            <a:r>
              <a:rPr lang="en-US" dirty="0" smtClean="0">
                <a:sym typeface="Wingdings"/>
              </a:rPr>
              <a:t>food, white flour</a:t>
            </a:r>
          </a:p>
          <a:p>
            <a:r>
              <a:rPr lang="en-US" dirty="0" smtClean="0">
                <a:sym typeface="Wingdings"/>
              </a:rPr>
              <a:t>Unsaturated fats:</a:t>
            </a:r>
          </a:p>
          <a:p>
            <a:pPr lvl="1"/>
            <a:r>
              <a:rPr lang="en-US" dirty="0" smtClean="0">
                <a:sym typeface="Wingdings"/>
              </a:rPr>
              <a:t>Recommended consumption= less than 30% of calorie intake</a:t>
            </a:r>
          </a:p>
          <a:p>
            <a:pPr lvl="1"/>
            <a:r>
              <a:rPr lang="en-US" dirty="0" smtClean="0">
                <a:sym typeface="Wingdings"/>
              </a:rPr>
              <a:t>Raises good cholesterol, decreases bad cholesterol</a:t>
            </a:r>
          </a:p>
          <a:p>
            <a:pPr lvl="1"/>
            <a:r>
              <a:rPr lang="en-US" dirty="0" smtClean="0">
                <a:sym typeface="Wingdings"/>
              </a:rPr>
              <a:t> Ex: olive oil, avocado, soybeans, red meats, fish</a:t>
            </a:r>
          </a:p>
          <a:p>
            <a:pPr lvl="1"/>
            <a:endParaRPr lang="en-US" dirty="0" smtClean="0">
              <a:sym typeface="Wingdings"/>
            </a:endParaRPr>
          </a:p>
          <a:p>
            <a:pPr lvl="1"/>
            <a:endParaRPr lang="en-US" dirty="0" smtClean="0">
              <a:sym typeface="Wingdings"/>
            </a:endParaRPr>
          </a:p>
          <a:p>
            <a:endParaRPr lang="en-US" dirty="0" smtClean="0">
              <a:sym typeface="Wingdings"/>
            </a:endParaRPr>
          </a:p>
          <a:p>
            <a:pPr lvl="1"/>
            <a:endParaRPr lang="en-US" dirty="0">
              <a:sym typeface="Wingdings"/>
            </a:endParaRPr>
          </a:p>
          <a:p>
            <a:pPr lvl="1"/>
            <a:endParaRPr lang="en-US" dirty="0" smtClean="0">
              <a:sym typeface="Wingdings"/>
            </a:endParaRPr>
          </a:p>
          <a:p>
            <a:pPr marL="349250" lvl="1" indent="0">
              <a:buNone/>
            </a:pPr>
            <a:endParaRPr lang="en-US" dirty="0" smtClean="0"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3345782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cs typeface="+mj-cs"/>
              </a:rPr>
              <a:t>Fats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295400"/>
            <a:ext cx="5181600" cy="51054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>
                <a:cs typeface="+mn-cs"/>
              </a:rPr>
              <a:t>Triglycerides are most common</a:t>
            </a:r>
          </a:p>
          <a:p>
            <a:pPr eaLnBrk="1" hangingPunct="1">
              <a:defRPr/>
            </a:pPr>
            <a:endParaRPr lang="en-US" smtClean="0">
              <a:cs typeface="+mn-cs"/>
            </a:endParaRPr>
          </a:p>
          <a:p>
            <a:pPr eaLnBrk="1" hangingPunct="1">
              <a:defRPr/>
            </a:pPr>
            <a:r>
              <a:rPr lang="en-US" smtClean="0">
                <a:cs typeface="+mn-cs"/>
              </a:rPr>
              <a:t>3 fatty acids attached to glycerol</a:t>
            </a:r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51"/>
          <a:stretch>
            <a:fillRect/>
          </a:stretch>
        </p:blipFill>
        <p:spPr bwMode="auto">
          <a:xfrm>
            <a:off x="5867400" y="1371600"/>
            <a:ext cx="2743200" cy="5053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cs typeface="+mj-cs"/>
              </a:rPr>
              <a:t>Phospholipids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cs typeface="+mn-cs"/>
              </a:rPr>
              <a:t>Main component of cell membranes</a:t>
            </a:r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7"/>
          <a:stretch>
            <a:fillRect/>
          </a:stretch>
        </p:blipFill>
        <p:spPr bwMode="auto">
          <a:xfrm>
            <a:off x="7227888" y="1295400"/>
            <a:ext cx="1558925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7829" name="Rectangle 5" descr="0316d with labels"/>
          <p:cNvSpPr>
            <a:spLocks noGrp="1" noChangeAspect="1" noChangeArrowheads="1"/>
          </p:cNvSpPr>
          <p:nvPr/>
        </p:nvSpPr>
        <p:spPr bwMode="auto">
          <a:xfrm>
            <a:off x="1600200" y="2819400"/>
            <a:ext cx="4038600" cy="3332163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j-cs"/>
              </a:rPr>
              <a:t>Proteins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defRPr/>
            </a:pPr>
            <a:r>
              <a:rPr lang="en-US" dirty="0" smtClean="0">
                <a:cs typeface="+mn-cs"/>
              </a:rPr>
              <a:t>Chains of amino </a:t>
            </a:r>
            <a:r>
              <a:rPr lang="en-US" dirty="0" smtClean="0">
                <a:cs typeface="+mn-cs"/>
              </a:rPr>
              <a:t>acids</a:t>
            </a:r>
          </a:p>
          <a:p>
            <a:pPr eaLnBrk="1" hangingPunct="1">
              <a:defRPr/>
            </a:pPr>
            <a:r>
              <a:rPr lang="en-US" dirty="0" smtClean="0"/>
              <a:t>C, H, O, N</a:t>
            </a:r>
          </a:p>
          <a:p>
            <a:pPr eaLnBrk="1" hangingPunct="1">
              <a:defRPr/>
            </a:pPr>
            <a:r>
              <a:rPr lang="en-US" dirty="0" smtClean="0">
                <a:cs typeface="+mn-cs"/>
              </a:rPr>
              <a:t>Monomer= amino acids</a:t>
            </a:r>
            <a:endParaRPr lang="en-US" dirty="0" smtClean="0">
              <a:cs typeface="+mn-cs"/>
            </a:endParaRPr>
          </a:p>
          <a:p>
            <a:pPr marL="0" indent="0" eaLnBrk="1" hangingPunct="1">
              <a:buNone/>
              <a:defRPr/>
            </a:pPr>
            <a:endParaRPr lang="en-US" dirty="0" smtClean="0">
              <a:cs typeface="+mn-cs"/>
            </a:endParaRPr>
          </a:p>
          <a:p>
            <a:pPr eaLnBrk="1" hangingPunct="1">
              <a:defRPr/>
            </a:pPr>
            <a:endParaRPr lang="en-US" dirty="0" smtClean="0">
              <a:cs typeface="+mn-cs"/>
            </a:endParaRPr>
          </a:p>
          <a:p>
            <a:pPr eaLnBrk="1" hangingPunct="1">
              <a:defRPr/>
            </a:pPr>
            <a:endParaRPr lang="en-US" dirty="0" smtClean="0">
              <a:cs typeface="+mn-cs"/>
            </a:endParaRPr>
          </a:p>
          <a:p>
            <a:pPr marL="0" indent="0" eaLnBrk="1" hangingPunct="1">
              <a:buNone/>
              <a:defRPr/>
            </a:pPr>
            <a:endParaRPr lang="en-US" dirty="0" smtClean="0">
              <a:cs typeface="+mn-cs"/>
            </a:endParaRPr>
          </a:p>
          <a:p>
            <a:pPr eaLnBrk="1" hangingPunct="1">
              <a:defRPr/>
            </a:pPr>
            <a:r>
              <a:rPr lang="en-US" dirty="0" smtClean="0">
                <a:cs typeface="+mn-cs"/>
              </a:rPr>
              <a:t>Important for structure, enzymes, and all life processes</a:t>
            </a:r>
          </a:p>
        </p:txBody>
      </p:sp>
      <p:pic>
        <p:nvPicPr>
          <p:cNvPr id="7885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057400"/>
            <a:ext cx="4038600" cy="27028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cs typeface="+mj-cs"/>
              </a:rPr>
              <a:t>Protein Synthesis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en-US" smtClean="0">
                <a:cs typeface="+mn-cs"/>
              </a:rPr>
              <a:t>A protein is a chain of amino acids linked by </a:t>
            </a:r>
            <a:r>
              <a:rPr lang="en-US" i="1" smtClean="0">
                <a:cs typeface="+mn-cs"/>
              </a:rPr>
              <a:t>peptide bonds</a:t>
            </a:r>
          </a:p>
          <a:p>
            <a:pPr eaLnBrk="1" hangingPunct="1">
              <a:defRPr/>
            </a:pPr>
            <a:endParaRPr lang="en-US" i="1" smtClean="0">
              <a:cs typeface="+mn-cs"/>
            </a:endParaRPr>
          </a:p>
          <a:p>
            <a:pPr eaLnBrk="1" hangingPunct="1">
              <a:defRPr/>
            </a:pPr>
            <a:r>
              <a:rPr lang="en-US" smtClean="0">
                <a:cs typeface="+mn-cs"/>
              </a:rPr>
              <a:t>Peptide bonds:</a:t>
            </a:r>
          </a:p>
          <a:p>
            <a:pPr lvl="4" eaLnBrk="1" hangingPunct="1">
              <a:defRPr/>
            </a:pPr>
            <a:endParaRPr lang="en-US" smtClean="0"/>
          </a:p>
          <a:p>
            <a:pPr lvl="1" eaLnBrk="1" hangingPunct="1">
              <a:defRPr/>
            </a:pPr>
            <a:r>
              <a:rPr lang="en-US" smtClean="0"/>
              <a:t>Type of covalent bond</a:t>
            </a:r>
          </a:p>
          <a:p>
            <a:pPr lvl="4" eaLnBrk="1" hangingPunct="1">
              <a:defRPr/>
            </a:pPr>
            <a:endParaRPr lang="en-US" smtClean="0"/>
          </a:p>
          <a:p>
            <a:pPr lvl="1" eaLnBrk="1" hangingPunct="1">
              <a:defRPr/>
            </a:pPr>
            <a:r>
              <a:rPr lang="en-US" smtClean="0"/>
              <a:t>Links the amino group of one amino acid with the carboxyl group of the next</a:t>
            </a:r>
          </a:p>
          <a:p>
            <a:pPr lvl="4" eaLnBrk="1" hangingPunct="1">
              <a:defRPr/>
            </a:pPr>
            <a:endParaRPr lang="en-US" smtClean="0"/>
          </a:p>
          <a:p>
            <a:pPr lvl="1" eaLnBrk="1" hangingPunct="1">
              <a:defRPr/>
            </a:pPr>
            <a:r>
              <a:rPr lang="en-US" smtClean="0"/>
              <a:t>Forms through condensation reactions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cs typeface="+mj-cs"/>
              </a:rPr>
              <a:t>Condensation Reactions (pg. 42)</a:t>
            </a:r>
          </a:p>
        </p:txBody>
      </p:sp>
      <p:sp>
        <p:nvSpPr>
          <p:cNvPr id="80901" name="Rectangle 5" descr="0318b"/>
          <p:cNvSpPr>
            <a:spLocks noGrp="1" noChangeAspect="1" noChangeArrowheads="1"/>
          </p:cNvSpPr>
          <p:nvPr/>
        </p:nvSpPr>
        <p:spPr bwMode="auto">
          <a:xfrm>
            <a:off x="0" y="1600200"/>
            <a:ext cx="9144000" cy="4452938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cs typeface="+mj-cs"/>
              </a:rPr>
              <a:t>Condensation Reactions (pg. 42)</a:t>
            </a:r>
          </a:p>
        </p:txBody>
      </p:sp>
      <p:sp>
        <p:nvSpPr>
          <p:cNvPr id="81924" name="Rectangle 4" descr="0318c"/>
          <p:cNvSpPr>
            <a:spLocks noGrp="1" noChangeAspect="1" noChangeArrowheads="1"/>
          </p:cNvSpPr>
          <p:nvPr/>
        </p:nvSpPr>
        <p:spPr bwMode="auto">
          <a:xfrm>
            <a:off x="0" y="1600200"/>
            <a:ext cx="9144000" cy="44069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cs typeface="+mj-cs"/>
              </a:rPr>
              <a:t>Protein Shapes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  <a:p>
            <a:pPr eaLnBrk="1" hangingPunct="1">
              <a:defRPr/>
            </a:pPr>
            <a:r>
              <a:rPr lang="en-US" smtClean="0">
                <a:cs typeface="+mn-cs"/>
              </a:rPr>
              <a:t>Fibrous</a:t>
            </a:r>
          </a:p>
          <a:p>
            <a:pPr lvl="1" eaLnBrk="1" hangingPunct="1">
              <a:defRPr/>
            </a:pPr>
            <a:r>
              <a:rPr lang="en-US" smtClean="0"/>
              <a:t>Polypeptide chains arranged as strands or sheets</a:t>
            </a:r>
          </a:p>
          <a:p>
            <a:pPr eaLnBrk="1" hangingPunct="1">
              <a:defRPr/>
            </a:pPr>
            <a:endParaRPr lang="en-US" smtClean="0">
              <a:cs typeface="+mn-cs"/>
            </a:endParaRPr>
          </a:p>
          <a:p>
            <a:pPr eaLnBrk="1" hangingPunct="1">
              <a:defRPr/>
            </a:pPr>
            <a:endParaRPr lang="en-US" smtClean="0">
              <a:cs typeface="+mn-cs"/>
            </a:endParaRPr>
          </a:p>
          <a:p>
            <a:pPr eaLnBrk="1" hangingPunct="1">
              <a:defRPr/>
            </a:pPr>
            <a:r>
              <a:rPr lang="en-US" smtClean="0">
                <a:cs typeface="+mn-cs"/>
              </a:rPr>
              <a:t>Globular</a:t>
            </a:r>
          </a:p>
          <a:p>
            <a:pPr lvl="1" eaLnBrk="1" hangingPunct="1">
              <a:defRPr/>
            </a:pPr>
            <a:r>
              <a:rPr lang="en-US" smtClean="0"/>
              <a:t>Polypeptide chains folded into compact, rounded shapes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Nutrition 101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1524000"/>
            <a:ext cx="6838950" cy="3124200"/>
          </a:xfrm>
        </p:spPr>
        <p:txBody>
          <a:bodyPr/>
          <a:lstStyle/>
          <a:p>
            <a:r>
              <a:rPr lang="en-US" dirty="0" smtClean="0"/>
              <a:t>Calorie = measurement of energy</a:t>
            </a:r>
          </a:p>
          <a:p>
            <a:pPr lvl="1"/>
            <a:r>
              <a:rPr lang="en-US" dirty="0" smtClean="0"/>
              <a:t>4 calories to metabolize 1 g of protein</a:t>
            </a:r>
          </a:p>
          <a:p>
            <a:pPr lvl="1"/>
            <a:r>
              <a:rPr lang="en-US" dirty="0" smtClean="0"/>
              <a:t>4 calories to metabolize 1g of carbs</a:t>
            </a:r>
          </a:p>
          <a:p>
            <a:pPr lvl="1"/>
            <a:r>
              <a:rPr lang="en-US" dirty="0" smtClean="0"/>
              <a:t>9 calories to metabolize 1g of fat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3352800"/>
            <a:ext cx="5867400" cy="3039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39557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 hidden="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endParaRPr lang="en-US" smtClean="0">
              <a:cs typeface="+mj-cs"/>
            </a:endParaRPr>
          </a:p>
        </p:txBody>
      </p:sp>
      <p:sp>
        <p:nvSpPr>
          <p:cNvPr id="90115" name="Rectangle 3" descr="0319a no labels"/>
          <p:cNvSpPr>
            <a:spLocks noGrp="1" noChangeAspect="1" noChangeArrowheads="1"/>
          </p:cNvSpPr>
          <p:nvPr/>
        </p:nvSpPr>
        <p:spPr bwMode="auto">
          <a:xfrm>
            <a:off x="1752600" y="0"/>
            <a:ext cx="4419600" cy="1417638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90116" name="Text Box 4"/>
          <p:cNvSpPr txBox="1">
            <a:spLocks noChangeArrowheads="1"/>
          </p:cNvSpPr>
          <p:nvPr/>
        </p:nvSpPr>
        <p:spPr bwMode="auto">
          <a:xfrm>
            <a:off x="4867275" y="0"/>
            <a:ext cx="1600200" cy="109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 r:embed="rId3"/>
                  <a:srcRect/>
                  <a:stretch>
                    <a:fillRect b="-23265"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2200" b="1">
                <a:cs typeface="+mn-cs"/>
              </a:rPr>
              <a:t>one peptide group</a:t>
            </a:r>
          </a:p>
        </p:txBody>
      </p:sp>
      <p:sp>
        <p:nvSpPr>
          <p:cNvPr id="90117" name="Rectangle 5" descr="0319b1 no labels"/>
          <p:cNvSpPr>
            <a:spLocks noGrp="1" noChangeAspect="1" noChangeArrowheads="1"/>
          </p:cNvSpPr>
          <p:nvPr/>
        </p:nvSpPr>
        <p:spPr bwMode="auto">
          <a:xfrm>
            <a:off x="1676400" y="1676400"/>
            <a:ext cx="1258888" cy="2819400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90118" name="Rectangle 6" descr="0319b2 no labels"/>
          <p:cNvSpPr>
            <a:spLocks noGrp="1" noChangeAspect="1" noChangeArrowheads="1"/>
          </p:cNvSpPr>
          <p:nvPr/>
        </p:nvSpPr>
        <p:spPr bwMode="auto">
          <a:xfrm>
            <a:off x="3276600" y="1905000"/>
            <a:ext cx="2184400" cy="2212975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90119" name="Rectangle 7" descr="0319b3 no labels"/>
          <p:cNvSpPr>
            <a:spLocks noGrp="1" noChangeAspect="1" noChangeArrowheads="1"/>
          </p:cNvSpPr>
          <p:nvPr/>
        </p:nvSpPr>
        <p:spPr bwMode="auto">
          <a:xfrm>
            <a:off x="5638800" y="2392363"/>
            <a:ext cx="2938463" cy="2379662"/>
          </a:xfrm>
          <a:prstGeom prst="rect">
            <a:avLst/>
          </a:prstGeom>
          <a:blipFill dpi="0" rotWithShape="1">
            <a:blip r:embed="rId6"/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90120" name="Rectangle 8" descr="0319c1 no labels"/>
          <p:cNvSpPr>
            <a:spLocks noGrp="1" noChangeAspect="1" noChangeArrowheads="1"/>
          </p:cNvSpPr>
          <p:nvPr/>
        </p:nvSpPr>
        <p:spPr bwMode="auto">
          <a:xfrm>
            <a:off x="1481138" y="5029200"/>
            <a:ext cx="1647825" cy="1828800"/>
          </a:xfrm>
          <a:prstGeom prst="rect">
            <a:avLst/>
          </a:prstGeom>
          <a:blipFill dpi="0" rotWithShape="1">
            <a:blip r:embed="rId7"/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90121" name="Rectangle 9" descr="0319c2 no labels"/>
          <p:cNvSpPr>
            <a:spLocks noGrp="1" noChangeAspect="1" noChangeArrowheads="1"/>
          </p:cNvSpPr>
          <p:nvPr/>
        </p:nvSpPr>
        <p:spPr bwMode="auto">
          <a:xfrm>
            <a:off x="5181600" y="4800600"/>
            <a:ext cx="1219200" cy="2057400"/>
          </a:xfrm>
          <a:prstGeom prst="rect">
            <a:avLst/>
          </a:prstGeom>
          <a:blipFill dpi="0" rotWithShape="1">
            <a:blip r:embed="rId8"/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90122" name="Text Box 10"/>
          <p:cNvSpPr txBox="1">
            <a:spLocks noChangeArrowheads="1"/>
          </p:cNvSpPr>
          <p:nvPr/>
        </p:nvSpPr>
        <p:spPr bwMode="auto">
          <a:xfrm>
            <a:off x="0" y="0"/>
            <a:ext cx="1600200" cy="109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 r:embed="rId3"/>
                  <a:srcRect/>
                  <a:stretch>
                    <a:fillRect b="-23265"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2200" b="1">
                <a:solidFill>
                  <a:srgbClr val="FF0000"/>
                </a:solidFill>
                <a:cs typeface="+mn-cs"/>
              </a:rPr>
              <a:t>a</a:t>
            </a:r>
            <a:endParaRPr lang="en-US" sz="2200" b="1">
              <a:cs typeface="+mn-cs"/>
            </a:endParaRPr>
          </a:p>
          <a:p>
            <a:pPr eaLnBrk="1" hangingPunct="1">
              <a:defRPr/>
            </a:pPr>
            <a:r>
              <a:rPr lang="en-US" sz="2200" b="1">
                <a:cs typeface="+mn-cs"/>
              </a:rPr>
              <a:t>primary structure</a:t>
            </a:r>
          </a:p>
        </p:txBody>
      </p:sp>
      <p:sp>
        <p:nvSpPr>
          <p:cNvPr id="90123" name="Text Box 11"/>
          <p:cNvSpPr txBox="1">
            <a:spLocks noChangeArrowheads="1"/>
          </p:cNvSpPr>
          <p:nvPr/>
        </p:nvSpPr>
        <p:spPr bwMode="auto">
          <a:xfrm>
            <a:off x="0" y="2895600"/>
            <a:ext cx="1600200" cy="109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 r:embed="rId3"/>
                  <a:srcRect/>
                  <a:stretch>
                    <a:fillRect b="-23265"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2200" b="1">
                <a:solidFill>
                  <a:srgbClr val="FF0000"/>
                </a:solidFill>
                <a:cs typeface="+mn-cs"/>
              </a:rPr>
              <a:t>b</a:t>
            </a:r>
            <a:r>
              <a:rPr lang="en-US" sz="2200" b="1">
                <a:cs typeface="+mn-cs"/>
              </a:rPr>
              <a:t> secondary</a:t>
            </a:r>
          </a:p>
          <a:p>
            <a:pPr eaLnBrk="1" hangingPunct="1">
              <a:defRPr/>
            </a:pPr>
            <a:r>
              <a:rPr lang="en-US" sz="2200" b="1">
                <a:cs typeface="+mn-cs"/>
              </a:rPr>
              <a:t>structure</a:t>
            </a:r>
          </a:p>
        </p:txBody>
      </p:sp>
      <p:sp>
        <p:nvSpPr>
          <p:cNvPr id="90124" name="Text Box 12"/>
          <p:cNvSpPr txBox="1">
            <a:spLocks noChangeArrowheads="1"/>
          </p:cNvSpPr>
          <p:nvPr/>
        </p:nvSpPr>
        <p:spPr bwMode="auto">
          <a:xfrm>
            <a:off x="0" y="5486400"/>
            <a:ext cx="1600200" cy="109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 r:embed="rId3"/>
                  <a:srcRect/>
                  <a:stretch>
                    <a:fillRect b="-23265"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2200" b="1">
                <a:solidFill>
                  <a:srgbClr val="FF0000"/>
                </a:solidFill>
                <a:cs typeface="+mn-cs"/>
              </a:rPr>
              <a:t>c</a:t>
            </a:r>
            <a:endParaRPr lang="en-US" sz="2200" b="1">
              <a:cs typeface="+mn-cs"/>
            </a:endParaRPr>
          </a:p>
          <a:p>
            <a:pPr eaLnBrk="1" hangingPunct="1">
              <a:defRPr/>
            </a:pPr>
            <a:r>
              <a:rPr lang="en-US" sz="2200" b="1">
                <a:cs typeface="+mn-cs"/>
              </a:rPr>
              <a:t>tertiary</a:t>
            </a:r>
          </a:p>
          <a:p>
            <a:pPr eaLnBrk="1" hangingPunct="1">
              <a:defRPr/>
            </a:pPr>
            <a:r>
              <a:rPr lang="en-US" sz="2200" b="1">
                <a:cs typeface="+mn-cs"/>
              </a:rPr>
              <a:t>structure</a:t>
            </a:r>
          </a:p>
        </p:txBody>
      </p:sp>
      <p:sp>
        <p:nvSpPr>
          <p:cNvPr id="90125" name="Text Box 13"/>
          <p:cNvSpPr txBox="1">
            <a:spLocks noChangeArrowheads="1"/>
          </p:cNvSpPr>
          <p:nvPr/>
        </p:nvSpPr>
        <p:spPr bwMode="auto">
          <a:xfrm>
            <a:off x="3124200" y="5791200"/>
            <a:ext cx="220980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 r:embed="rId3"/>
                  <a:srcRect/>
                  <a:stretch>
                    <a:fillRect b="-337264"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2200" b="1">
                <a:cs typeface="+mn-cs"/>
              </a:rPr>
              <a:t>coiled coils</a:t>
            </a:r>
          </a:p>
        </p:txBody>
      </p:sp>
      <p:sp>
        <p:nvSpPr>
          <p:cNvPr id="90126" name="Text Box 14"/>
          <p:cNvSpPr txBox="1">
            <a:spLocks noChangeArrowheads="1"/>
          </p:cNvSpPr>
          <p:nvPr/>
        </p:nvSpPr>
        <p:spPr bwMode="auto">
          <a:xfrm>
            <a:off x="6400800" y="5638800"/>
            <a:ext cx="220980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 r:embed="rId3"/>
                  <a:srcRect/>
                  <a:stretch>
                    <a:fillRect b="-337264"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2200" b="1">
                <a:cs typeface="+mn-cs"/>
              </a:rPr>
              <a:t>barrel</a:t>
            </a:r>
          </a:p>
        </p:txBody>
      </p:sp>
      <p:sp>
        <p:nvSpPr>
          <p:cNvPr id="90127" name="Text Box 15"/>
          <p:cNvSpPr txBox="1">
            <a:spLocks noChangeArrowheads="1"/>
          </p:cNvSpPr>
          <p:nvPr/>
        </p:nvSpPr>
        <p:spPr bwMode="auto">
          <a:xfrm>
            <a:off x="6553200" y="4267200"/>
            <a:ext cx="99060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 r:embed="rId3"/>
                  <a:srcRect/>
                  <a:stretch>
                    <a:fillRect b="-96015"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2200" b="1">
                <a:cs typeface="+mn-cs"/>
              </a:rPr>
              <a:t>sheet</a:t>
            </a:r>
          </a:p>
        </p:txBody>
      </p:sp>
      <p:sp>
        <p:nvSpPr>
          <p:cNvPr id="90128" name="Line 16"/>
          <p:cNvSpPr>
            <a:spLocks noChangeShapeType="1"/>
          </p:cNvSpPr>
          <p:nvPr/>
        </p:nvSpPr>
        <p:spPr bwMode="auto">
          <a:xfrm flipH="1">
            <a:off x="6172200" y="4648200"/>
            <a:ext cx="685800" cy="3048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0129" name="Text Box 17"/>
          <p:cNvSpPr txBox="1">
            <a:spLocks noChangeArrowheads="1"/>
          </p:cNvSpPr>
          <p:nvPr/>
        </p:nvSpPr>
        <p:spPr bwMode="auto">
          <a:xfrm>
            <a:off x="1524000" y="4191000"/>
            <a:ext cx="1752600" cy="43656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2200" b="1">
                <a:cs typeface="+mn-cs"/>
              </a:rPr>
              <a:t>coil, helix</a:t>
            </a:r>
          </a:p>
        </p:txBody>
      </p:sp>
      <p:sp>
        <p:nvSpPr>
          <p:cNvPr id="90130" name="Line 18"/>
          <p:cNvSpPr>
            <a:spLocks noChangeShapeType="1"/>
          </p:cNvSpPr>
          <p:nvPr/>
        </p:nvSpPr>
        <p:spPr bwMode="auto">
          <a:xfrm>
            <a:off x="2211388" y="4570413"/>
            <a:ext cx="0" cy="530225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0131" name="Line 19"/>
          <p:cNvSpPr>
            <a:spLocks noChangeShapeType="1"/>
          </p:cNvSpPr>
          <p:nvPr/>
        </p:nvSpPr>
        <p:spPr bwMode="auto">
          <a:xfrm flipH="1">
            <a:off x="2362200" y="1165225"/>
            <a:ext cx="914400" cy="64135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0132" name="Line 20"/>
          <p:cNvSpPr>
            <a:spLocks noChangeShapeType="1"/>
          </p:cNvSpPr>
          <p:nvPr/>
        </p:nvSpPr>
        <p:spPr bwMode="auto">
          <a:xfrm>
            <a:off x="3276600" y="1152525"/>
            <a:ext cx="838200" cy="7620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0133" name="Line 21"/>
          <p:cNvSpPr>
            <a:spLocks noChangeShapeType="1"/>
          </p:cNvSpPr>
          <p:nvPr/>
        </p:nvSpPr>
        <p:spPr bwMode="auto">
          <a:xfrm>
            <a:off x="4953000" y="2781300"/>
            <a:ext cx="1981200" cy="0"/>
          </a:xfrm>
          <a:prstGeom prst="line">
            <a:avLst/>
          </a:prstGeom>
          <a:noFill/>
          <a:ln w="158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0134" name="Rectangle 22"/>
          <p:cNvSpPr>
            <a:spLocks noChangeArrowheads="1"/>
          </p:cNvSpPr>
          <p:nvPr/>
        </p:nvSpPr>
        <p:spPr bwMode="auto">
          <a:xfrm>
            <a:off x="6934200" y="2514600"/>
            <a:ext cx="228600" cy="609600"/>
          </a:xfrm>
          <a:prstGeom prst="rect">
            <a:avLst/>
          </a:prstGeom>
          <a:noFill/>
          <a:ln w="158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 r:embed="rId3"/>
                  <a:srcRect/>
                  <a:stretch>
                    <a:fillRect r="-215582"/>
                  </a:stretch>
                </a:blip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endParaRPr lang="en-US">
              <a:cs typeface="+mn-cs"/>
            </a:endParaRPr>
          </a:p>
        </p:txBody>
      </p:sp>
      <p:sp>
        <p:nvSpPr>
          <p:cNvPr id="90135" name="Text Box 23"/>
          <p:cNvSpPr txBox="1">
            <a:spLocks noChangeArrowheads="1"/>
          </p:cNvSpPr>
          <p:nvPr/>
        </p:nvSpPr>
        <p:spPr bwMode="auto">
          <a:xfrm>
            <a:off x="7239000" y="2524125"/>
            <a:ext cx="268288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 r:embed="rId3"/>
                  <a:srcRect/>
                  <a:stretch>
                    <a:fillRect r="-21144"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1200">
                <a:cs typeface="+mn-cs"/>
              </a:rPr>
              <a:t>1</a:t>
            </a:r>
          </a:p>
        </p:txBody>
      </p:sp>
      <p:sp>
        <p:nvSpPr>
          <p:cNvPr id="90136" name="Text Box 24"/>
          <p:cNvSpPr txBox="1">
            <a:spLocks noChangeArrowheads="1"/>
          </p:cNvSpPr>
          <p:nvPr/>
        </p:nvSpPr>
        <p:spPr bwMode="auto">
          <a:xfrm>
            <a:off x="7239000" y="2776538"/>
            <a:ext cx="268288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 r:embed="rId3"/>
                  <a:srcRect/>
                  <a:stretch>
                    <a:fillRect r="-21144"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1200">
                <a:cs typeface="+mn-cs"/>
              </a:rPr>
              <a:t>2</a:t>
            </a:r>
          </a:p>
        </p:txBody>
      </p:sp>
      <p:sp>
        <p:nvSpPr>
          <p:cNvPr id="90137" name="Text Box 25"/>
          <p:cNvSpPr txBox="1">
            <a:spLocks noChangeArrowheads="1"/>
          </p:cNvSpPr>
          <p:nvPr/>
        </p:nvSpPr>
        <p:spPr bwMode="auto">
          <a:xfrm>
            <a:off x="7239000" y="3028950"/>
            <a:ext cx="268288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 r:embed="rId3"/>
                  <a:srcRect/>
                  <a:stretch>
                    <a:fillRect r="-21144"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1200">
                <a:cs typeface="+mn-cs"/>
              </a:rPr>
              <a:t>3</a:t>
            </a:r>
          </a:p>
        </p:txBody>
      </p:sp>
      <p:sp>
        <p:nvSpPr>
          <p:cNvPr id="90138" name="Text Box 26"/>
          <p:cNvSpPr txBox="1">
            <a:spLocks noChangeArrowheads="1"/>
          </p:cNvSpPr>
          <p:nvPr/>
        </p:nvSpPr>
        <p:spPr bwMode="auto">
          <a:xfrm>
            <a:off x="7239000" y="3281363"/>
            <a:ext cx="268288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 r:embed="rId3"/>
                  <a:srcRect/>
                  <a:stretch>
                    <a:fillRect r="-21144"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1200">
                <a:cs typeface="+mn-cs"/>
              </a:rPr>
              <a:t>4</a:t>
            </a:r>
          </a:p>
        </p:txBody>
      </p:sp>
      <p:sp>
        <p:nvSpPr>
          <p:cNvPr id="90139" name="Text Box 27"/>
          <p:cNvSpPr txBox="1">
            <a:spLocks noChangeArrowheads="1"/>
          </p:cNvSpPr>
          <p:nvPr/>
        </p:nvSpPr>
        <p:spPr bwMode="auto">
          <a:xfrm>
            <a:off x="7239000" y="3786188"/>
            <a:ext cx="268288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 r:embed="rId3"/>
                  <a:srcRect/>
                  <a:stretch>
                    <a:fillRect r="-21144"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1200">
                <a:cs typeface="+mn-cs"/>
              </a:rPr>
              <a:t>6</a:t>
            </a:r>
          </a:p>
        </p:txBody>
      </p:sp>
      <p:sp>
        <p:nvSpPr>
          <p:cNvPr id="90140" name="Text Box 28"/>
          <p:cNvSpPr txBox="1">
            <a:spLocks noChangeArrowheads="1"/>
          </p:cNvSpPr>
          <p:nvPr/>
        </p:nvSpPr>
        <p:spPr bwMode="auto">
          <a:xfrm>
            <a:off x="7239000" y="4038600"/>
            <a:ext cx="268288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 r:embed="rId3"/>
                  <a:srcRect/>
                  <a:stretch>
                    <a:fillRect r="-21144"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1200">
                <a:cs typeface="+mn-cs"/>
              </a:rPr>
              <a:t>7</a:t>
            </a:r>
          </a:p>
        </p:txBody>
      </p:sp>
      <p:sp>
        <p:nvSpPr>
          <p:cNvPr id="90141" name="Text Box 29"/>
          <p:cNvSpPr txBox="1">
            <a:spLocks noChangeArrowheads="1"/>
          </p:cNvSpPr>
          <p:nvPr/>
        </p:nvSpPr>
        <p:spPr bwMode="auto">
          <a:xfrm>
            <a:off x="7239000" y="3533775"/>
            <a:ext cx="268288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 r:embed="rId3"/>
                  <a:srcRect/>
                  <a:stretch>
                    <a:fillRect r="-21144"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1200">
                <a:cs typeface="+mn-cs"/>
              </a:rPr>
              <a:t>5</a:t>
            </a:r>
          </a:p>
        </p:txBody>
      </p:sp>
      <p:sp>
        <p:nvSpPr>
          <p:cNvPr id="90142" name="Rectangle 30"/>
          <p:cNvSpPr>
            <a:spLocks noChangeArrowheads="1"/>
          </p:cNvSpPr>
          <p:nvPr/>
        </p:nvSpPr>
        <p:spPr bwMode="auto">
          <a:xfrm>
            <a:off x="8529638" y="6477000"/>
            <a:ext cx="5381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 r:embed="rId9"/>
                  <a:srcRect/>
                  <a:stretch>
                    <a:fillRect b="-174613"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n-US" sz="1400" b="1">
                <a:cs typeface="+mn-cs"/>
              </a:rPr>
              <a:t>p.43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 hidden="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endParaRPr lang="en-US" smtClean="0">
              <a:cs typeface="+mj-cs"/>
            </a:endParaRPr>
          </a:p>
        </p:txBody>
      </p:sp>
      <p:sp>
        <p:nvSpPr>
          <p:cNvPr id="91139" name="Rectangle 3" descr="0320b no labels"/>
          <p:cNvSpPr>
            <a:spLocks noGrp="1" noChangeAspect="1" noChangeArrowheads="1"/>
          </p:cNvSpPr>
          <p:nvPr/>
        </p:nvSpPr>
        <p:spPr bwMode="auto">
          <a:xfrm>
            <a:off x="3657600" y="1524000"/>
            <a:ext cx="4814888" cy="4232275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91140" name="Rectangle 4" descr="0320a no labels"/>
          <p:cNvSpPr>
            <a:spLocks noGrp="1" noChangeAspect="1" noChangeArrowheads="1"/>
          </p:cNvSpPr>
          <p:nvPr/>
        </p:nvSpPr>
        <p:spPr bwMode="auto">
          <a:xfrm>
            <a:off x="0" y="1905000"/>
            <a:ext cx="2686050" cy="304800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91141" name="Text Box 5"/>
          <p:cNvSpPr txBox="1">
            <a:spLocks noChangeArrowheads="1"/>
          </p:cNvSpPr>
          <p:nvPr/>
        </p:nvSpPr>
        <p:spPr bwMode="auto">
          <a:xfrm>
            <a:off x="990600" y="1066800"/>
            <a:ext cx="104775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 r:embed="rId4"/>
                  <a:srcRect/>
                  <a:stretch>
                    <a:fillRect b="-81071"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2600" b="1">
                <a:cs typeface="+mn-cs"/>
              </a:rPr>
              <a:t>heme</a:t>
            </a:r>
          </a:p>
        </p:txBody>
      </p:sp>
      <p:sp>
        <p:nvSpPr>
          <p:cNvPr id="91142" name="Text Box 6"/>
          <p:cNvSpPr txBox="1">
            <a:spLocks noChangeArrowheads="1"/>
          </p:cNvSpPr>
          <p:nvPr/>
        </p:nvSpPr>
        <p:spPr bwMode="auto">
          <a:xfrm>
            <a:off x="3733800" y="914400"/>
            <a:ext cx="2130425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 r:embed="rId4"/>
                  <a:srcRect/>
                  <a:stretch>
                    <a:fillRect b="-268179"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2600" b="1">
                <a:cs typeface="+mn-cs"/>
              </a:rPr>
              <a:t>alpha globin</a:t>
            </a:r>
          </a:p>
        </p:txBody>
      </p:sp>
      <p:sp>
        <p:nvSpPr>
          <p:cNvPr id="91143" name="Text Box 7"/>
          <p:cNvSpPr txBox="1">
            <a:spLocks noChangeArrowheads="1"/>
          </p:cNvSpPr>
          <p:nvPr/>
        </p:nvSpPr>
        <p:spPr bwMode="auto">
          <a:xfrm>
            <a:off x="6781800" y="914400"/>
            <a:ext cx="2130425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 r:embed="rId4"/>
                  <a:srcRect/>
                  <a:stretch>
                    <a:fillRect b="-268179"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2600" b="1">
                <a:cs typeface="+mn-cs"/>
              </a:rPr>
              <a:t>alpha globin</a:t>
            </a:r>
          </a:p>
        </p:txBody>
      </p:sp>
      <p:sp>
        <p:nvSpPr>
          <p:cNvPr id="91144" name="Text Box 8"/>
          <p:cNvSpPr txBox="1">
            <a:spLocks noChangeArrowheads="1"/>
          </p:cNvSpPr>
          <p:nvPr/>
        </p:nvSpPr>
        <p:spPr bwMode="auto">
          <a:xfrm>
            <a:off x="3590925" y="5505450"/>
            <a:ext cx="1946275" cy="4889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58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2600" b="1">
                <a:cs typeface="+mn-cs"/>
              </a:rPr>
              <a:t>beta globin</a:t>
            </a:r>
          </a:p>
        </p:txBody>
      </p:sp>
      <p:sp>
        <p:nvSpPr>
          <p:cNvPr id="91145" name="Text Box 9"/>
          <p:cNvSpPr txBox="1">
            <a:spLocks noChangeArrowheads="1"/>
          </p:cNvSpPr>
          <p:nvPr/>
        </p:nvSpPr>
        <p:spPr bwMode="auto">
          <a:xfrm>
            <a:off x="6965950" y="5505450"/>
            <a:ext cx="1946275" cy="4889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58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2600" b="1">
                <a:cs typeface="+mn-cs"/>
              </a:rPr>
              <a:t>beta globin</a:t>
            </a:r>
          </a:p>
        </p:txBody>
      </p:sp>
      <p:sp>
        <p:nvSpPr>
          <p:cNvPr id="91146" name="Line 10"/>
          <p:cNvSpPr>
            <a:spLocks noChangeShapeType="1"/>
          </p:cNvSpPr>
          <p:nvPr/>
        </p:nvSpPr>
        <p:spPr bwMode="auto">
          <a:xfrm flipV="1">
            <a:off x="1371600" y="1524000"/>
            <a:ext cx="0" cy="16002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147" name="Line 11"/>
          <p:cNvSpPr>
            <a:spLocks noChangeShapeType="1"/>
          </p:cNvSpPr>
          <p:nvPr/>
        </p:nvSpPr>
        <p:spPr bwMode="auto">
          <a:xfrm flipV="1">
            <a:off x="4495800" y="1371600"/>
            <a:ext cx="0" cy="7620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148" name="Line 12"/>
          <p:cNvSpPr>
            <a:spLocks noChangeShapeType="1"/>
          </p:cNvSpPr>
          <p:nvPr/>
        </p:nvSpPr>
        <p:spPr bwMode="auto">
          <a:xfrm>
            <a:off x="4572000" y="4800600"/>
            <a:ext cx="0" cy="6096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149" name="Line 13"/>
          <p:cNvSpPr>
            <a:spLocks noChangeShapeType="1"/>
          </p:cNvSpPr>
          <p:nvPr/>
        </p:nvSpPr>
        <p:spPr bwMode="auto">
          <a:xfrm flipV="1">
            <a:off x="7772400" y="1371600"/>
            <a:ext cx="0" cy="6858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150" name="Line 14"/>
          <p:cNvSpPr>
            <a:spLocks noChangeShapeType="1"/>
          </p:cNvSpPr>
          <p:nvPr/>
        </p:nvSpPr>
        <p:spPr bwMode="auto">
          <a:xfrm>
            <a:off x="7772400" y="4724400"/>
            <a:ext cx="0" cy="8382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151" name="Rectangle 15"/>
          <p:cNvSpPr>
            <a:spLocks noChangeArrowheads="1"/>
          </p:cNvSpPr>
          <p:nvPr/>
        </p:nvSpPr>
        <p:spPr bwMode="auto">
          <a:xfrm>
            <a:off x="8529638" y="6477000"/>
            <a:ext cx="5381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 r:embed="rId5"/>
                  <a:srcRect/>
                  <a:stretch>
                    <a:fillRect b="-174613"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n-US" sz="1400" b="1">
                <a:cs typeface="+mn-cs"/>
              </a:rPr>
              <a:t>p.44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cs typeface="+mj-cs"/>
              </a:rPr>
              <a:t>Nucleic Acids</a:t>
            </a:r>
          </a:p>
        </p:txBody>
      </p:sp>
      <p:sp>
        <p:nvSpPr>
          <p:cNvPr id="942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Monomer= nucleotide</a:t>
            </a:r>
            <a:endParaRPr lang="en-US" dirty="0" smtClean="0">
              <a:cs typeface="+mn-cs"/>
            </a:endParaRPr>
          </a:p>
          <a:p>
            <a:pPr eaLnBrk="1" hangingPunct="1">
              <a:defRPr/>
            </a:pPr>
            <a:r>
              <a:rPr lang="en-US" dirty="0" smtClean="0">
                <a:cs typeface="+mn-cs"/>
              </a:rPr>
              <a:t>Single- or double-stranded</a:t>
            </a:r>
          </a:p>
          <a:p>
            <a:pPr eaLnBrk="1" hangingPunct="1">
              <a:defRPr/>
            </a:pPr>
            <a:r>
              <a:rPr lang="en-US" dirty="0" smtClean="0">
                <a:cs typeface="+mn-cs"/>
              </a:rPr>
              <a:t>Sugar-phosphate backbone</a:t>
            </a:r>
          </a:p>
        </p:txBody>
      </p:sp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657600"/>
            <a:ext cx="3446463" cy="240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4213" name="Text Box 5"/>
          <p:cNvSpPr txBox="1">
            <a:spLocks noChangeArrowheads="1"/>
          </p:cNvSpPr>
          <p:nvPr/>
        </p:nvSpPr>
        <p:spPr bwMode="auto">
          <a:xfrm>
            <a:off x="6248400" y="3657600"/>
            <a:ext cx="9842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600" b="1">
                <a:solidFill>
                  <a:schemeClr val="bg2"/>
                </a:solidFill>
                <a:cs typeface="+mn-cs"/>
              </a:rPr>
              <a:t>Adenine</a:t>
            </a:r>
          </a:p>
        </p:txBody>
      </p:sp>
      <p:pic>
        <p:nvPicPr>
          <p:cNvPr id="2867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657600"/>
            <a:ext cx="3089275" cy="244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4215" name="Text Box 7"/>
          <p:cNvSpPr txBox="1">
            <a:spLocks noChangeArrowheads="1"/>
          </p:cNvSpPr>
          <p:nvPr/>
        </p:nvSpPr>
        <p:spPr bwMode="auto">
          <a:xfrm>
            <a:off x="1862138" y="3733800"/>
            <a:ext cx="10414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600" b="1">
                <a:solidFill>
                  <a:schemeClr val="bg2"/>
                </a:solidFill>
                <a:cs typeface="+mn-cs"/>
              </a:rPr>
              <a:t>Cytosine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cs typeface="+mj-cs"/>
              </a:rPr>
              <a:t>Nucleotide Structure</a:t>
            </a:r>
          </a:p>
        </p:txBody>
      </p:sp>
      <p:sp>
        <p:nvSpPr>
          <p:cNvPr id="952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cs typeface="+mn-cs"/>
              </a:rPr>
              <a:t>Sugar</a:t>
            </a:r>
          </a:p>
          <a:p>
            <a:pPr lvl="1" eaLnBrk="1" hangingPunct="1">
              <a:defRPr/>
            </a:pPr>
            <a:r>
              <a:rPr lang="en-US" smtClean="0"/>
              <a:t>Deoxyribose</a:t>
            </a:r>
          </a:p>
          <a:p>
            <a:pPr lvl="1" eaLnBrk="1" hangingPunct="1">
              <a:defRPr/>
            </a:pPr>
            <a:r>
              <a:rPr lang="en-US" smtClean="0"/>
              <a:t>Ribose</a:t>
            </a:r>
          </a:p>
          <a:p>
            <a:pPr eaLnBrk="1" hangingPunct="1">
              <a:defRPr/>
            </a:pPr>
            <a:r>
              <a:rPr lang="en-US" smtClean="0">
                <a:cs typeface="+mn-cs"/>
              </a:rPr>
              <a:t>At least one phosphate group</a:t>
            </a:r>
          </a:p>
          <a:p>
            <a:pPr eaLnBrk="1" hangingPunct="1">
              <a:defRPr/>
            </a:pPr>
            <a:r>
              <a:rPr lang="en-US" smtClean="0">
                <a:cs typeface="+mn-cs"/>
              </a:rPr>
              <a:t>Nitrogen-containing base</a:t>
            </a:r>
          </a:p>
          <a:p>
            <a:pPr lvl="1" eaLnBrk="1" hangingPunct="1">
              <a:defRPr/>
            </a:pPr>
            <a:r>
              <a:rPr lang="en-US" smtClean="0"/>
              <a:t>Single ring</a:t>
            </a:r>
          </a:p>
          <a:p>
            <a:pPr lvl="1" eaLnBrk="1" hangingPunct="1">
              <a:defRPr/>
            </a:pPr>
            <a:r>
              <a:rPr lang="en-US" smtClean="0"/>
              <a:t>Double ring</a:t>
            </a:r>
          </a:p>
        </p:txBody>
      </p:sp>
      <p:pic>
        <p:nvPicPr>
          <p:cNvPr id="29700" name="Picture 4" descr="I11-14-nucleotid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4114800"/>
            <a:ext cx="3886200" cy="219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cs typeface="+mj-cs"/>
              </a:rPr>
              <a:t>Deoxyribonucleic Acid (DNA)</a:t>
            </a:r>
          </a:p>
        </p:txBody>
      </p:sp>
      <p:sp>
        <p:nvSpPr>
          <p:cNvPr id="96259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295400"/>
            <a:ext cx="6096000" cy="51054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>
                <a:cs typeface="+mn-cs"/>
              </a:rPr>
              <a:t>Double-stranded to form a helix</a:t>
            </a:r>
          </a:p>
          <a:p>
            <a:pPr eaLnBrk="1" hangingPunct="1">
              <a:defRPr/>
            </a:pPr>
            <a:endParaRPr lang="en-US" smtClean="0">
              <a:cs typeface="+mn-cs"/>
            </a:endParaRPr>
          </a:p>
          <a:p>
            <a:pPr eaLnBrk="1" hangingPunct="1">
              <a:defRPr/>
            </a:pPr>
            <a:r>
              <a:rPr lang="en-US" smtClean="0">
                <a:cs typeface="+mn-cs"/>
              </a:rPr>
              <a:t>Four types of nucleotides</a:t>
            </a:r>
          </a:p>
          <a:p>
            <a:pPr lvl="1" eaLnBrk="1" hangingPunct="1">
              <a:defRPr/>
            </a:pPr>
            <a:r>
              <a:rPr lang="en-US" smtClean="0"/>
              <a:t>Adenine</a:t>
            </a:r>
          </a:p>
          <a:p>
            <a:pPr lvl="1" eaLnBrk="1" hangingPunct="1">
              <a:defRPr/>
            </a:pPr>
            <a:r>
              <a:rPr lang="en-US" smtClean="0"/>
              <a:t>Thymine</a:t>
            </a:r>
          </a:p>
          <a:p>
            <a:pPr lvl="1" eaLnBrk="1" hangingPunct="1">
              <a:defRPr/>
            </a:pPr>
            <a:r>
              <a:rPr lang="en-US" smtClean="0"/>
              <a:t>Guanine</a:t>
            </a:r>
          </a:p>
          <a:p>
            <a:pPr lvl="1" eaLnBrk="1" hangingPunct="1">
              <a:defRPr/>
            </a:pPr>
            <a:r>
              <a:rPr lang="en-US" smtClean="0"/>
              <a:t>Cytosine</a:t>
            </a:r>
          </a:p>
          <a:p>
            <a:pPr eaLnBrk="1" hangingPunct="1">
              <a:defRPr/>
            </a:pPr>
            <a:endParaRPr lang="en-US" smtClean="0">
              <a:cs typeface="+mn-cs"/>
            </a:endParaRPr>
          </a:p>
          <a:p>
            <a:pPr eaLnBrk="1" hangingPunct="1">
              <a:defRPr/>
            </a:pPr>
            <a:r>
              <a:rPr lang="en-US" smtClean="0">
                <a:cs typeface="+mn-cs"/>
              </a:rPr>
              <a:t>Stores genetic information</a:t>
            </a:r>
          </a:p>
        </p:txBody>
      </p:sp>
      <p:sp>
        <p:nvSpPr>
          <p:cNvPr id="96260" name="Rectangle 4" descr="0324 no labels"/>
          <p:cNvSpPr>
            <a:spLocks noGrp="1" noChangeAspect="1" noChangeArrowheads="1"/>
          </p:cNvSpPr>
          <p:nvPr/>
        </p:nvSpPr>
        <p:spPr bwMode="auto">
          <a:xfrm>
            <a:off x="6373813" y="1295400"/>
            <a:ext cx="2770187" cy="55626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cs typeface="+mj-cs"/>
              </a:rPr>
              <a:t>Ribonucleic Acid (RNA)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cs typeface="+mn-cs"/>
              </a:rPr>
              <a:t>Single-stranded</a:t>
            </a:r>
          </a:p>
          <a:p>
            <a:pPr lvl="1" eaLnBrk="1" hangingPunct="1">
              <a:defRPr/>
            </a:pPr>
            <a:endParaRPr lang="en-US" smtClean="0"/>
          </a:p>
          <a:p>
            <a:pPr eaLnBrk="1" hangingPunct="1">
              <a:defRPr/>
            </a:pPr>
            <a:r>
              <a:rPr lang="en-US" smtClean="0">
                <a:cs typeface="+mn-cs"/>
              </a:rPr>
              <a:t>Four types of nucleotides</a:t>
            </a:r>
          </a:p>
          <a:p>
            <a:pPr lvl="1" eaLnBrk="1" hangingPunct="1">
              <a:defRPr/>
            </a:pPr>
            <a:r>
              <a:rPr lang="en-US" smtClean="0"/>
              <a:t>Adenine</a:t>
            </a:r>
          </a:p>
          <a:p>
            <a:pPr lvl="1" eaLnBrk="1" hangingPunct="1">
              <a:defRPr/>
            </a:pPr>
            <a:r>
              <a:rPr lang="en-US" smtClean="0"/>
              <a:t>Uracil</a:t>
            </a:r>
          </a:p>
          <a:p>
            <a:pPr lvl="1" eaLnBrk="1" hangingPunct="1">
              <a:defRPr/>
            </a:pPr>
            <a:r>
              <a:rPr lang="en-US" smtClean="0"/>
              <a:t>Guanine</a:t>
            </a:r>
          </a:p>
          <a:p>
            <a:pPr lvl="1" eaLnBrk="1" hangingPunct="1">
              <a:defRPr/>
            </a:pPr>
            <a:r>
              <a:rPr lang="en-US" smtClean="0"/>
              <a:t>Cytosine</a:t>
            </a:r>
          </a:p>
          <a:p>
            <a:pPr lvl="1" eaLnBrk="1" hangingPunct="1">
              <a:defRPr/>
            </a:pPr>
            <a:endParaRPr lang="en-US" smtClean="0"/>
          </a:p>
          <a:p>
            <a:pPr eaLnBrk="1" hangingPunct="1">
              <a:defRPr/>
            </a:pPr>
            <a:r>
              <a:rPr lang="en-US" smtClean="0">
                <a:cs typeface="+mn-cs"/>
              </a:rPr>
              <a:t>Messenger molecule to direct protein synthesis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imes New Roman" charset="0"/>
                <a:ea typeface="ＭＳ Ｐゴシック" charset="0"/>
              </a:rPr>
              <a:t>ATP – A Nucleotide</a:t>
            </a:r>
          </a:p>
        </p:txBody>
      </p:sp>
      <p:sp>
        <p:nvSpPr>
          <p:cNvPr id="983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  <a:p>
            <a:pPr eaLnBrk="1" hangingPunct="1">
              <a:defRPr/>
            </a:pPr>
            <a:r>
              <a:rPr lang="en-US" smtClean="0">
                <a:cs typeface="+mn-cs"/>
              </a:rPr>
              <a:t>Energy molecule in cells (transfers energy in cells)</a:t>
            </a:r>
          </a:p>
        </p:txBody>
      </p:sp>
      <p:pic>
        <p:nvPicPr>
          <p:cNvPr id="32772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488" b="8168"/>
          <a:stretch>
            <a:fillRect/>
          </a:stretch>
        </p:blipFill>
        <p:spPr bwMode="auto">
          <a:xfrm>
            <a:off x="187325" y="2895600"/>
            <a:ext cx="8767763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cs typeface="+mj-cs"/>
              </a:rPr>
              <a:t>Condensation Reactions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</a:rPr>
              <a:t>Also called dehydration synthesis</a:t>
            </a:r>
          </a:p>
          <a:p>
            <a:pPr eaLnBrk="1" hangingPunct="1"/>
            <a:endParaRPr lang="en-US">
              <a:latin typeface="Arial" charset="0"/>
              <a:ea typeface="ＭＳ Ｐゴシック" charset="0"/>
            </a:endParaRPr>
          </a:p>
          <a:p>
            <a:pPr eaLnBrk="1" hangingPunct="1"/>
            <a:r>
              <a:rPr lang="en-US">
                <a:latin typeface="Arial" charset="0"/>
                <a:ea typeface="ＭＳ Ｐゴシック" charset="0"/>
              </a:rPr>
              <a:t>Form polymers from subunits (monomers)</a:t>
            </a:r>
          </a:p>
          <a:p>
            <a:pPr eaLnBrk="1" hangingPunct="1"/>
            <a:endParaRPr lang="en-US">
              <a:latin typeface="Arial" charset="0"/>
              <a:ea typeface="ＭＳ Ｐゴシック" charset="0"/>
            </a:endParaRPr>
          </a:p>
          <a:p>
            <a:pPr eaLnBrk="1" hangingPunct="1"/>
            <a:r>
              <a:rPr lang="en-US">
                <a:latin typeface="Arial" charset="0"/>
                <a:ea typeface="ＭＳ Ｐゴシック" charset="0"/>
              </a:rPr>
              <a:t>Enzymes remove </a:t>
            </a:r>
            <a:r>
              <a:rPr lang="ja-JP" altLang="en-US">
                <a:latin typeface="Arial" charset="0"/>
                <a:ea typeface="ＭＳ Ｐゴシック" charset="0"/>
              </a:rPr>
              <a:t>“</a:t>
            </a:r>
            <a:r>
              <a:rPr lang="en-US" altLang="ja-JP">
                <a:latin typeface="Arial" charset="0"/>
                <a:ea typeface="ＭＳ Ｐゴシック" charset="0"/>
              </a:rPr>
              <a:t>-OH</a:t>
            </a:r>
            <a:r>
              <a:rPr lang="ja-JP" altLang="en-US">
                <a:latin typeface="Arial" charset="0"/>
                <a:ea typeface="ＭＳ Ｐゴシック" charset="0"/>
              </a:rPr>
              <a:t>”</a:t>
            </a:r>
            <a:r>
              <a:rPr lang="en-US" altLang="ja-JP">
                <a:latin typeface="Arial" charset="0"/>
                <a:ea typeface="ＭＳ Ｐゴシック" charset="0"/>
              </a:rPr>
              <a:t> from one molecule, </a:t>
            </a:r>
            <a:r>
              <a:rPr lang="ja-JP" altLang="en-US">
                <a:latin typeface="Arial" charset="0"/>
                <a:ea typeface="ＭＳ Ｐゴシック" charset="0"/>
              </a:rPr>
              <a:t>“</a:t>
            </a:r>
            <a:r>
              <a:rPr lang="en-US" altLang="ja-JP">
                <a:latin typeface="Arial" charset="0"/>
                <a:ea typeface="ＭＳ Ｐゴシック" charset="0"/>
              </a:rPr>
              <a:t>-H</a:t>
            </a:r>
            <a:r>
              <a:rPr lang="ja-JP" altLang="en-US">
                <a:latin typeface="Arial" charset="0"/>
                <a:ea typeface="ＭＳ Ｐゴシック" charset="0"/>
              </a:rPr>
              <a:t>”</a:t>
            </a:r>
            <a:r>
              <a:rPr lang="en-US" altLang="ja-JP">
                <a:latin typeface="Arial" charset="0"/>
                <a:ea typeface="ＭＳ Ｐゴシック" charset="0"/>
              </a:rPr>
              <a:t> from another, and form bond between two molecules</a:t>
            </a:r>
          </a:p>
          <a:p>
            <a:pPr eaLnBrk="1" hangingPunct="1"/>
            <a:endParaRPr lang="en-US">
              <a:latin typeface="Arial" charset="0"/>
              <a:ea typeface="ＭＳ Ｐゴシック" charset="0"/>
            </a:endParaRPr>
          </a:p>
          <a:p>
            <a:pPr eaLnBrk="1" hangingPunct="1"/>
            <a:r>
              <a:rPr lang="en-US">
                <a:latin typeface="Arial" charset="0"/>
                <a:ea typeface="ＭＳ Ｐゴシック" charset="0"/>
              </a:rPr>
              <a:t>Discarded atoms can join to form water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1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1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1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1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1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1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13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13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79" grpId="0" build="p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 descr="0305a"/>
          <p:cNvSpPr>
            <a:spLocks noGrp="1" noChangeAspect="1" noChangeArrowheads="1"/>
          </p:cNvSpPr>
          <p:nvPr/>
        </p:nvSpPr>
        <p:spPr bwMode="auto">
          <a:xfrm>
            <a:off x="1143000" y="1295400"/>
            <a:ext cx="6846888" cy="5145088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02403" name="Rectangle 3"/>
          <p:cNvSpPr>
            <a:spLocks noChangeArrowheads="1"/>
          </p:cNvSpPr>
          <p:nvPr/>
        </p:nvSpPr>
        <p:spPr bwMode="auto">
          <a:xfrm>
            <a:off x="381000" y="3048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>
              <a:defRPr/>
            </a:pPr>
            <a:r>
              <a:rPr lang="en-US" sz="4400">
                <a:solidFill>
                  <a:schemeClr val="tx2"/>
                </a:solidFill>
                <a:cs typeface="+mn-cs"/>
              </a:rPr>
              <a:t>Condensation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cs typeface="+mj-cs"/>
              </a:rPr>
              <a:t>Hydrolysis</a:t>
            </a:r>
          </a:p>
        </p:txBody>
      </p:sp>
      <p:sp>
        <p:nvSpPr>
          <p:cNvPr id="10342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eaLnBrk="1" hangingPunct="1">
              <a:lnSpc>
                <a:spcPct val="110000"/>
              </a:lnSpc>
              <a:defRPr/>
            </a:pPr>
            <a:endParaRPr lang="en-US" sz="2700" smtClean="0">
              <a:cs typeface="+mn-cs"/>
            </a:endParaRPr>
          </a:p>
          <a:p>
            <a:pPr eaLnBrk="1" hangingPunct="1">
              <a:lnSpc>
                <a:spcPct val="110000"/>
              </a:lnSpc>
              <a:defRPr/>
            </a:pPr>
            <a:r>
              <a:rPr lang="en-US" sz="2700" smtClean="0">
                <a:cs typeface="+mn-cs"/>
              </a:rPr>
              <a:t>A type of cleavage reaction</a:t>
            </a:r>
          </a:p>
          <a:p>
            <a:pPr eaLnBrk="1" hangingPunct="1">
              <a:lnSpc>
                <a:spcPct val="110000"/>
              </a:lnSpc>
              <a:defRPr/>
            </a:pPr>
            <a:endParaRPr lang="en-US" sz="2700" smtClean="0">
              <a:cs typeface="+mn-cs"/>
            </a:endParaRPr>
          </a:p>
          <a:p>
            <a:pPr eaLnBrk="1" hangingPunct="1">
              <a:lnSpc>
                <a:spcPct val="110000"/>
              </a:lnSpc>
              <a:defRPr/>
            </a:pPr>
            <a:r>
              <a:rPr lang="en-US" sz="2700" smtClean="0">
                <a:cs typeface="+mn-cs"/>
              </a:rPr>
              <a:t>Breaks polymers into smaller units (monomers)</a:t>
            </a:r>
          </a:p>
          <a:p>
            <a:pPr eaLnBrk="1" hangingPunct="1">
              <a:lnSpc>
                <a:spcPct val="110000"/>
              </a:lnSpc>
              <a:defRPr/>
            </a:pPr>
            <a:endParaRPr lang="en-US" sz="2700" smtClean="0">
              <a:cs typeface="+mn-cs"/>
            </a:endParaRPr>
          </a:p>
          <a:p>
            <a:pPr eaLnBrk="1" hangingPunct="1">
              <a:lnSpc>
                <a:spcPct val="110000"/>
              </a:lnSpc>
              <a:defRPr/>
            </a:pPr>
            <a:r>
              <a:rPr lang="en-US" sz="2700" smtClean="0">
                <a:cs typeface="+mn-cs"/>
              </a:rPr>
              <a:t>Enzymes split molecules into two or more parts</a:t>
            </a:r>
          </a:p>
          <a:p>
            <a:pPr eaLnBrk="1" hangingPunct="1">
              <a:lnSpc>
                <a:spcPct val="110000"/>
              </a:lnSpc>
              <a:defRPr/>
            </a:pPr>
            <a:endParaRPr lang="en-US" sz="2700" smtClean="0">
              <a:cs typeface="+mn-cs"/>
            </a:endParaRPr>
          </a:p>
          <a:p>
            <a:pPr eaLnBrk="1" hangingPunct="1">
              <a:lnSpc>
                <a:spcPct val="110000"/>
              </a:lnSpc>
              <a:defRPr/>
            </a:pPr>
            <a:r>
              <a:rPr lang="en-US" sz="2700" smtClean="0">
                <a:cs typeface="+mn-cs"/>
              </a:rPr>
              <a:t>An -OH group and an -H atom derived from water are attached at exposed sites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3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3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34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34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34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34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34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34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27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j-cs"/>
              </a:rPr>
              <a:t>Organic Compounds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cs typeface="+mn-cs"/>
              </a:rPr>
              <a:t>Organic chemistry </a:t>
            </a:r>
            <a:r>
              <a:rPr lang="en-US" dirty="0" smtClean="0">
                <a:cs typeface="+mn-cs"/>
              </a:rPr>
              <a:t>is the study of all compounds that contain bonds between carbon atoms</a:t>
            </a:r>
          </a:p>
          <a:p>
            <a:pPr lvl="1"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dirty="0" smtClean="0">
                <a:cs typeface="+mn-cs"/>
              </a:rPr>
              <a:t>The four most important biomolecules we will study are:</a:t>
            </a:r>
          </a:p>
          <a:p>
            <a:pPr lvl="1" eaLnBrk="1" hangingPunct="1">
              <a:defRPr/>
            </a:pPr>
            <a:r>
              <a:rPr lang="en-US" dirty="0" smtClean="0"/>
              <a:t>Carbohydrates</a:t>
            </a:r>
          </a:p>
          <a:p>
            <a:pPr lvl="1" eaLnBrk="1" hangingPunct="1">
              <a:defRPr/>
            </a:pPr>
            <a:r>
              <a:rPr lang="en-US" dirty="0" smtClean="0"/>
              <a:t>Lipids</a:t>
            </a:r>
          </a:p>
          <a:p>
            <a:pPr lvl="1" eaLnBrk="1" hangingPunct="1">
              <a:defRPr/>
            </a:pPr>
            <a:r>
              <a:rPr lang="en-US" dirty="0" smtClean="0"/>
              <a:t>Proteins</a:t>
            </a:r>
          </a:p>
          <a:p>
            <a:pPr lvl="1" eaLnBrk="1" hangingPunct="1">
              <a:defRPr/>
            </a:pPr>
            <a:r>
              <a:rPr lang="en-US" dirty="0" smtClean="0"/>
              <a:t>Nucleic Acids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ChangeArrowheads="1"/>
          </p:cNvSpPr>
          <p:nvPr/>
        </p:nvSpPr>
        <p:spPr bwMode="auto">
          <a:xfrm>
            <a:off x="381000" y="3048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>
              <a:defRPr/>
            </a:pPr>
            <a:r>
              <a:rPr lang="en-US" sz="4400">
                <a:solidFill>
                  <a:schemeClr val="tx2"/>
                </a:solidFill>
                <a:cs typeface="+mn-cs"/>
              </a:rPr>
              <a:t>Hydrolysis</a:t>
            </a:r>
          </a:p>
        </p:txBody>
      </p:sp>
      <p:sp>
        <p:nvSpPr>
          <p:cNvPr id="104451" name="Rectangle 3" descr="0305b"/>
          <p:cNvSpPr>
            <a:spLocks noGrp="1" noChangeAspect="1" noChangeArrowheads="1"/>
          </p:cNvSpPr>
          <p:nvPr/>
        </p:nvSpPr>
        <p:spPr bwMode="auto">
          <a:xfrm>
            <a:off x="1752600" y="1295400"/>
            <a:ext cx="5795963" cy="5151438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imes New Roman" charset="0"/>
                <a:ea typeface="ＭＳ Ｐゴシック" charset="0"/>
              </a:rPr>
              <a:t>Carbon</a:t>
            </a:r>
            <a:r>
              <a:rPr lang="ja-JP" altLang="en-US">
                <a:latin typeface="Arial" charset="0"/>
                <a:ea typeface="ＭＳ Ｐゴシック" charset="0"/>
              </a:rPr>
              <a:t>’</a:t>
            </a:r>
            <a:r>
              <a:rPr lang="en-US" altLang="ja-JP">
                <a:latin typeface="Times New Roman" charset="0"/>
                <a:ea typeface="ＭＳ Ｐゴシック" charset="0"/>
              </a:rPr>
              <a:t>s Bonding Behavior</a:t>
            </a:r>
            <a:endParaRPr lang="en-US">
              <a:latin typeface="Times New Roman" charset="0"/>
              <a:ea typeface="ＭＳ Ｐゴシック" charset="0"/>
            </a:endParaRPr>
          </a:p>
        </p:txBody>
      </p:sp>
      <p:sp>
        <p:nvSpPr>
          <p:cNvPr id="68611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295400"/>
            <a:ext cx="4267200" cy="51054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>
                <a:cs typeface="+mn-cs"/>
              </a:rPr>
              <a:t>Valence shell has 4 electrons; can hold 8</a:t>
            </a:r>
          </a:p>
          <a:p>
            <a:pPr eaLnBrk="1" hangingPunct="1">
              <a:defRPr/>
            </a:pPr>
            <a:endParaRPr lang="en-US" smtClean="0">
              <a:cs typeface="+mn-cs"/>
            </a:endParaRPr>
          </a:p>
          <a:p>
            <a:pPr eaLnBrk="1" hangingPunct="1">
              <a:defRPr/>
            </a:pPr>
            <a:endParaRPr lang="en-US" smtClean="0">
              <a:cs typeface="+mn-cs"/>
            </a:endParaRPr>
          </a:p>
          <a:p>
            <a:pPr eaLnBrk="1" hangingPunct="1">
              <a:defRPr/>
            </a:pPr>
            <a:r>
              <a:rPr lang="en-US" smtClean="0">
                <a:cs typeface="+mn-cs"/>
              </a:rPr>
              <a:t>Each carbon atom can form covalent bonds with up to 4 atoms</a:t>
            </a:r>
          </a:p>
        </p:txBody>
      </p:sp>
      <p:pic>
        <p:nvPicPr>
          <p:cNvPr id="512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2"/>
          <a:stretch>
            <a:fillRect/>
          </a:stretch>
        </p:blipFill>
        <p:spPr bwMode="auto">
          <a:xfrm>
            <a:off x="5715000" y="1295400"/>
            <a:ext cx="2806700" cy="277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4114800"/>
            <a:ext cx="2160588" cy="256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cs typeface="+mj-cs"/>
              </a:rPr>
              <a:t>Bonding Arrangements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752600"/>
            <a:ext cx="4343400" cy="51054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n-cs"/>
              </a:rPr>
              <a:t>Carbon atoms can bond with many different atoms and with itself in long chains or rings</a:t>
            </a:r>
          </a:p>
          <a:p>
            <a:pPr eaLnBrk="1" hangingPunct="1">
              <a:defRPr/>
            </a:pPr>
            <a:endParaRPr lang="en-US" dirty="0" smtClean="0">
              <a:cs typeface="+mn-cs"/>
            </a:endParaRPr>
          </a:p>
          <a:p>
            <a:pPr eaLnBrk="1" hangingPunct="1">
              <a:defRPr/>
            </a:pPr>
            <a:r>
              <a:rPr lang="en-US" dirty="0" smtClean="0">
                <a:cs typeface="+mn-cs"/>
              </a:rPr>
              <a:t>Other atoms can project from the carbon backbone</a:t>
            </a:r>
          </a:p>
        </p:txBody>
      </p:sp>
      <p:sp>
        <p:nvSpPr>
          <p:cNvPr id="69636" name="Rectangle 4" descr="0302b"/>
          <p:cNvSpPr>
            <a:spLocks noGrp="1" noChangeAspect="1" noChangeArrowheads="1"/>
          </p:cNvSpPr>
          <p:nvPr/>
        </p:nvSpPr>
        <p:spPr bwMode="auto">
          <a:xfrm>
            <a:off x="4572000" y="4267200"/>
            <a:ext cx="2514600" cy="2138141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69637" name="Rectangle 5" descr="0302c"/>
          <p:cNvSpPr>
            <a:spLocks noGrp="1" noChangeAspect="1" noChangeArrowheads="1"/>
          </p:cNvSpPr>
          <p:nvPr/>
        </p:nvSpPr>
        <p:spPr bwMode="auto">
          <a:xfrm>
            <a:off x="7239000" y="1752600"/>
            <a:ext cx="1481138" cy="3095625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cs typeface="+mj-cs"/>
              </a:rPr>
              <a:t>Macromolecules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eaLnBrk="1" hangingPunct="1">
              <a:defRPr/>
            </a:pPr>
            <a:r>
              <a:rPr lang="en-US" sz="2700" dirty="0" smtClean="0">
                <a:cs typeface="+mn-cs"/>
              </a:rPr>
              <a:t>Many molecules are very large - macromolecules</a:t>
            </a:r>
          </a:p>
          <a:p>
            <a:pPr eaLnBrk="1" hangingPunct="1">
              <a:defRPr/>
            </a:pPr>
            <a:r>
              <a:rPr lang="en-US" sz="2700" dirty="0" smtClean="0">
                <a:cs typeface="+mn-cs"/>
              </a:rPr>
              <a:t>Large molecules are formed by joining smaller ones together</a:t>
            </a:r>
          </a:p>
          <a:p>
            <a:pPr eaLnBrk="1" hangingPunct="1">
              <a:defRPr/>
            </a:pPr>
            <a:r>
              <a:rPr lang="en-US" sz="2700" dirty="0" smtClean="0">
                <a:cs typeface="+mn-cs"/>
              </a:rPr>
              <a:t>Smaller units: </a:t>
            </a:r>
            <a:r>
              <a:rPr lang="en-US" sz="2700" i="1" dirty="0" smtClean="0">
                <a:cs typeface="+mn-cs"/>
              </a:rPr>
              <a:t>Monomers</a:t>
            </a:r>
            <a:endParaRPr lang="en-US" sz="2700" dirty="0" smtClean="0">
              <a:cs typeface="+mn-cs"/>
            </a:endParaRPr>
          </a:p>
          <a:p>
            <a:pPr eaLnBrk="1" hangingPunct="1">
              <a:defRPr/>
            </a:pPr>
            <a:r>
              <a:rPr lang="en-US" sz="2700" dirty="0" smtClean="0">
                <a:cs typeface="+mn-cs"/>
              </a:rPr>
              <a:t>Large units: </a:t>
            </a:r>
            <a:r>
              <a:rPr lang="en-US" sz="2700" i="1" dirty="0" smtClean="0">
                <a:cs typeface="+mn-cs"/>
              </a:rPr>
              <a:t>Polymers</a:t>
            </a:r>
            <a:r>
              <a:rPr lang="en-US" sz="2700" dirty="0" smtClean="0">
                <a:cs typeface="+mn-cs"/>
              </a:rPr>
              <a:t> </a:t>
            </a:r>
          </a:p>
          <a:p>
            <a:pPr lvl="1" eaLnBrk="1" hangingPunct="1">
              <a:defRPr/>
            </a:pPr>
            <a:r>
              <a:rPr lang="en-US" sz="2200" dirty="0" smtClean="0"/>
              <a:t>(poly = many)</a:t>
            </a:r>
          </a:p>
          <a:p>
            <a:pPr eaLnBrk="1" hangingPunct="1">
              <a:defRPr/>
            </a:pPr>
            <a:r>
              <a:rPr lang="en-US" sz="2700" dirty="0" smtClean="0">
                <a:cs typeface="+mn-cs"/>
              </a:rPr>
              <a:t>Functional groups</a:t>
            </a:r>
          </a:p>
          <a:p>
            <a:pPr lvl="1" eaLnBrk="1" hangingPunct="1">
              <a:defRPr/>
            </a:pPr>
            <a:r>
              <a:rPr lang="en-US" sz="2200" dirty="0" smtClean="0"/>
              <a:t>An atom or a group of atoms with </a:t>
            </a:r>
            <a:r>
              <a:rPr lang="en-US" sz="2200" dirty="0" smtClean="0"/>
              <a:t>characteristic </a:t>
            </a:r>
            <a:r>
              <a:rPr lang="en-US" sz="2200" dirty="0" smtClean="0"/>
              <a:t>properties that is covalently bonded to the carbon chain in an organic molecule.</a:t>
            </a:r>
          </a:p>
          <a:p>
            <a:pPr lvl="1" eaLnBrk="1" hangingPunct="1">
              <a:defRPr/>
            </a:pPr>
            <a:r>
              <a:rPr lang="en-US" sz="2200" dirty="0" smtClean="0"/>
              <a:t>Changes the chemical behavior of the molecule.</a:t>
            </a:r>
          </a:p>
        </p:txBody>
      </p:sp>
    </p:spTree>
  </p:cSld>
  <p:clrMapOvr>
    <a:masterClrMapping/>
  </p:clrMapOvr>
  <p:transition xmlns:p14="http://schemas.microsoft.com/office/powerpoint/2010/main">
    <p:blinds dir="vert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1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1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1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716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716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716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716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3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cs typeface="+mj-cs"/>
              </a:rPr>
              <a:t>Carbohydrates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dirty="0" smtClean="0">
              <a:cs typeface="+mn-cs"/>
            </a:endParaRPr>
          </a:p>
          <a:p>
            <a:pPr eaLnBrk="1" hangingPunct="1">
              <a:defRPr/>
            </a:pPr>
            <a:r>
              <a:rPr lang="en-US" dirty="0" smtClean="0"/>
              <a:t>Carbohydrates function as short-term, accessible energy</a:t>
            </a:r>
          </a:p>
          <a:p>
            <a:pPr lvl="1">
              <a:defRPr/>
            </a:pPr>
            <a:r>
              <a:rPr lang="en-US" dirty="0" smtClean="0"/>
              <a:t>Complex carbs vs. Simple carbs</a:t>
            </a:r>
          </a:p>
          <a:p>
            <a:pPr lvl="2">
              <a:defRPr/>
            </a:pPr>
            <a:r>
              <a:rPr lang="en-US" dirty="0" smtClean="0"/>
              <a:t>Fiber &amp; starch vs. sugar</a:t>
            </a:r>
            <a:endParaRPr lang="en-US" dirty="0"/>
          </a:p>
          <a:p>
            <a:pPr eaLnBrk="1" hangingPunct="1">
              <a:defRPr/>
            </a:pPr>
            <a:r>
              <a:rPr lang="en-US" dirty="0" smtClean="0">
                <a:cs typeface="+mn-cs"/>
              </a:rPr>
              <a:t>Carbohydrates come in three basic types:</a:t>
            </a:r>
          </a:p>
          <a:p>
            <a:pPr lvl="1" eaLnBrk="1" hangingPunct="1">
              <a:defRPr/>
            </a:pPr>
            <a:r>
              <a:rPr lang="en-US" dirty="0" err="1" smtClean="0"/>
              <a:t>Monosaccharides</a:t>
            </a:r>
            <a:endParaRPr lang="en-US" dirty="0" smtClean="0"/>
          </a:p>
          <a:p>
            <a:pPr lvl="1" eaLnBrk="1" hangingPunct="1">
              <a:defRPr/>
            </a:pPr>
            <a:r>
              <a:rPr lang="en-US" dirty="0" smtClean="0"/>
              <a:t>Oligosaccharides (including disaccharides)</a:t>
            </a:r>
          </a:p>
          <a:p>
            <a:pPr lvl="1" eaLnBrk="1" hangingPunct="1">
              <a:defRPr/>
            </a:pPr>
            <a:r>
              <a:rPr lang="en-US" dirty="0" smtClean="0"/>
              <a:t>Polysaccharides</a:t>
            </a:r>
          </a:p>
          <a:p>
            <a:pPr lvl="1" eaLnBrk="1" hangingPunct="1"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cs typeface="+mj-cs"/>
              </a:rPr>
              <a:t>Monosaccharides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n-cs"/>
              </a:rPr>
              <a:t>Simplest carbohydrates</a:t>
            </a:r>
          </a:p>
          <a:p>
            <a:pPr eaLnBrk="1" hangingPunct="1">
              <a:defRPr/>
            </a:pPr>
            <a:r>
              <a:rPr lang="en-US" dirty="0" smtClean="0">
                <a:cs typeface="+mn-cs"/>
              </a:rPr>
              <a:t>Have 5- or 6-carbon backbone</a:t>
            </a:r>
          </a:p>
          <a:p>
            <a:pPr eaLnBrk="1" hangingPunct="1">
              <a:defRPr/>
            </a:pPr>
            <a:r>
              <a:rPr lang="en-US" dirty="0" smtClean="0">
                <a:cs typeface="+mn-cs"/>
              </a:rPr>
              <a:t>Sweet taste</a:t>
            </a:r>
          </a:p>
          <a:p>
            <a:pPr eaLnBrk="1" hangingPunct="1">
              <a:defRPr/>
            </a:pPr>
            <a:r>
              <a:rPr lang="en-US" dirty="0" smtClean="0">
                <a:cs typeface="+mn-cs"/>
              </a:rPr>
              <a:t>Water </a:t>
            </a:r>
            <a:r>
              <a:rPr lang="en-US" dirty="0" smtClean="0">
                <a:cs typeface="+mn-cs"/>
              </a:rPr>
              <a:t>soluble</a:t>
            </a:r>
          </a:p>
          <a:p>
            <a:pPr eaLnBrk="1" hangingPunct="1">
              <a:defRPr/>
            </a:pPr>
            <a:r>
              <a:rPr lang="en-US" dirty="0" smtClean="0"/>
              <a:t>C,H,O</a:t>
            </a:r>
            <a:endParaRPr lang="en-US" dirty="0" smtClean="0">
              <a:cs typeface="+mn-cs"/>
            </a:endParaRPr>
          </a:p>
        </p:txBody>
      </p:sp>
      <p:grpSp>
        <p:nvGrpSpPr>
          <p:cNvPr id="9220" name="Group 4"/>
          <p:cNvGrpSpPr>
            <a:grpSpLocks/>
          </p:cNvGrpSpPr>
          <p:nvPr/>
        </p:nvGrpSpPr>
        <p:grpSpPr bwMode="auto">
          <a:xfrm>
            <a:off x="4038600" y="2808288"/>
            <a:ext cx="4724400" cy="4049712"/>
            <a:chOff x="1152" y="1392"/>
            <a:chExt cx="3072" cy="2633"/>
          </a:xfrm>
        </p:grpSpPr>
        <p:pic>
          <p:nvPicPr>
            <p:cNvPr id="9221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00" y="1392"/>
              <a:ext cx="1111" cy="2144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222" name="Picture 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72" y="1392"/>
              <a:ext cx="1111" cy="2144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2711" name="Text Box 7"/>
            <p:cNvSpPr txBox="1">
              <a:spLocks noChangeArrowheads="1"/>
            </p:cNvSpPr>
            <p:nvPr/>
          </p:nvSpPr>
          <p:spPr bwMode="auto">
            <a:xfrm>
              <a:off x="1152" y="3648"/>
              <a:ext cx="1152" cy="3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7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3200">
                  <a:cs typeface="+mn-cs"/>
                </a:rPr>
                <a:t>glucose</a:t>
              </a:r>
            </a:p>
          </p:txBody>
        </p:sp>
        <p:sp>
          <p:nvSpPr>
            <p:cNvPr id="72712" name="Text Box 8"/>
            <p:cNvSpPr txBox="1">
              <a:spLocks noChangeArrowheads="1"/>
            </p:cNvSpPr>
            <p:nvPr/>
          </p:nvSpPr>
          <p:spPr bwMode="auto">
            <a:xfrm>
              <a:off x="3072" y="3648"/>
              <a:ext cx="1152" cy="3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7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3200">
                  <a:cs typeface="+mn-cs"/>
                </a:rPr>
                <a:t>fructose</a:t>
              </a: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cs typeface="+mj-cs"/>
              </a:rPr>
              <a:t>Disaccharides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524000"/>
            <a:ext cx="4343400" cy="51054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n-cs"/>
              </a:rPr>
              <a:t>Type of </a:t>
            </a:r>
            <a:r>
              <a:rPr lang="en-US" dirty="0" smtClean="0">
                <a:cs typeface="+mn-cs"/>
              </a:rPr>
              <a:t>oligosaccharide</a:t>
            </a:r>
          </a:p>
          <a:p>
            <a:pPr lvl="1">
              <a:defRPr/>
            </a:pPr>
            <a:r>
              <a:rPr lang="en-US" dirty="0" smtClean="0">
                <a:cs typeface="+mn-cs"/>
              </a:rPr>
              <a:t>Greek for “few”</a:t>
            </a:r>
            <a:endParaRPr lang="en-US" dirty="0" smtClean="0">
              <a:cs typeface="+mn-cs"/>
            </a:endParaRPr>
          </a:p>
          <a:p>
            <a:pPr lvl="1"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dirty="0" smtClean="0">
                <a:cs typeface="+mn-cs"/>
              </a:rPr>
              <a:t>Two </a:t>
            </a:r>
            <a:r>
              <a:rPr lang="en-US" dirty="0" err="1" smtClean="0">
                <a:cs typeface="+mn-cs"/>
              </a:rPr>
              <a:t>monosaccharides</a:t>
            </a:r>
            <a:r>
              <a:rPr lang="en-US" dirty="0" smtClean="0">
                <a:cs typeface="+mn-cs"/>
              </a:rPr>
              <a:t> covalently bonded</a:t>
            </a:r>
          </a:p>
          <a:p>
            <a:pPr lvl="1"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dirty="0" smtClean="0">
                <a:cs typeface="+mn-cs"/>
              </a:rPr>
              <a:t>Formed by condensation </a:t>
            </a:r>
            <a:r>
              <a:rPr lang="en-US" dirty="0" smtClean="0">
                <a:cs typeface="+mn-cs"/>
              </a:rPr>
              <a:t>reactions</a:t>
            </a:r>
            <a:endParaRPr lang="en-US" dirty="0"/>
          </a:p>
          <a:p>
            <a:pPr lvl="1">
              <a:defRPr/>
            </a:pPr>
            <a:r>
              <a:rPr lang="en-US" dirty="0" smtClean="0"/>
              <a:t>H2O is a </a:t>
            </a:r>
            <a:r>
              <a:rPr lang="en-US" dirty="0" err="1" smtClean="0"/>
              <a:t>biproduct</a:t>
            </a:r>
            <a:endParaRPr lang="en-US" dirty="0" smtClean="0">
              <a:cs typeface="+mn-cs"/>
            </a:endParaRPr>
          </a:p>
        </p:txBody>
      </p:sp>
      <p:grpSp>
        <p:nvGrpSpPr>
          <p:cNvPr id="10244" name="Group 4"/>
          <p:cNvGrpSpPr>
            <a:grpSpLocks/>
          </p:cNvGrpSpPr>
          <p:nvPr/>
        </p:nvGrpSpPr>
        <p:grpSpPr bwMode="auto">
          <a:xfrm>
            <a:off x="4648200" y="2819400"/>
            <a:ext cx="4095750" cy="3581400"/>
            <a:chOff x="3072" y="1104"/>
            <a:chExt cx="2580" cy="2256"/>
          </a:xfrm>
        </p:grpSpPr>
        <p:pic>
          <p:nvPicPr>
            <p:cNvPr id="10245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26"/>
            <a:stretch>
              <a:fillRect/>
            </a:stretch>
          </p:blipFill>
          <p:spPr bwMode="auto">
            <a:xfrm>
              <a:off x="3072" y="1369"/>
              <a:ext cx="2480" cy="15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3734" name="Text Box 6"/>
            <p:cNvSpPr txBox="1">
              <a:spLocks noChangeArrowheads="1"/>
            </p:cNvSpPr>
            <p:nvPr/>
          </p:nvSpPr>
          <p:spPr bwMode="auto">
            <a:xfrm>
              <a:off x="5184" y="2688"/>
              <a:ext cx="468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7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sz="1600" b="1">
                  <a:solidFill>
                    <a:schemeClr val="bg2"/>
                  </a:solidFill>
                  <a:cs typeface="+mn-cs"/>
                </a:rPr>
                <a:t>+ H</a:t>
              </a:r>
              <a:r>
                <a:rPr lang="en-US" sz="1600" b="1" baseline="-25000">
                  <a:solidFill>
                    <a:schemeClr val="bg2"/>
                  </a:solidFill>
                  <a:cs typeface="+mn-cs"/>
                </a:rPr>
                <a:t>2</a:t>
              </a:r>
              <a:r>
                <a:rPr lang="en-US" sz="1600" b="1">
                  <a:solidFill>
                    <a:schemeClr val="bg2"/>
                  </a:solidFill>
                  <a:cs typeface="+mn-cs"/>
                </a:rPr>
                <a:t>O</a:t>
              </a:r>
              <a:endParaRPr lang="en-US" sz="1600" b="1">
                <a:cs typeface="+mn-cs"/>
              </a:endParaRPr>
            </a:p>
          </p:txBody>
        </p:sp>
        <p:sp>
          <p:nvSpPr>
            <p:cNvPr id="73735" name="Text Box 7"/>
            <p:cNvSpPr txBox="1">
              <a:spLocks noChangeArrowheads="1"/>
            </p:cNvSpPr>
            <p:nvPr/>
          </p:nvSpPr>
          <p:spPr bwMode="auto">
            <a:xfrm>
              <a:off x="3072" y="1104"/>
              <a:ext cx="841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7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sz="2400" b="1">
                  <a:cs typeface="+mn-cs"/>
                </a:rPr>
                <a:t>glucose</a:t>
              </a:r>
            </a:p>
          </p:txBody>
        </p:sp>
        <p:sp>
          <p:nvSpPr>
            <p:cNvPr id="73736" name="Text Box 8"/>
            <p:cNvSpPr txBox="1">
              <a:spLocks noChangeArrowheads="1"/>
            </p:cNvSpPr>
            <p:nvPr/>
          </p:nvSpPr>
          <p:spPr bwMode="auto">
            <a:xfrm>
              <a:off x="4699" y="1104"/>
              <a:ext cx="87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7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sz="2400" b="1">
                  <a:cs typeface="+mn-cs"/>
                </a:rPr>
                <a:t>fructose</a:t>
              </a:r>
            </a:p>
          </p:txBody>
        </p:sp>
        <p:sp>
          <p:nvSpPr>
            <p:cNvPr id="73737" name="Text Box 9"/>
            <p:cNvSpPr txBox="1">
              <a:spLocks noChangeArrowheads="1"/>
            </p:cNvSpPr>
            <p:nvPr/>
          </p:nvSpPr>
          <p:spPr bwMode="auto">
            <a:xfrm>
              <a:off x="3838" y="3072"/>
              <a:ext cx="85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7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sz="2400" b="1">
                  <a:cs typeface="+mn-cs"/>
                </a:rPr>
                <a:t>sucrose</a:t>
              </a: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809</TotalTime>
  <Words>812</Words>
  <Application>Microsoft Macintosh PowerPoint</Application>
  <PresentationFormat>On-screen Show (4:3)</PresentationFormat>
  <Paragraphs>215</Paragraphs>
  <Slides>30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Breeze</vt:lpstr>
      <vt:lpstr>Biochemistry</vt:lpstr>
      <vt:lpstr>Nutrition 101</vt:lpstr>
      <vt:lpstr>Organic Compounds</vt:lpstr>
      <vt:lpstr>Carbon’s Bonding Behavior</vt:lpstr>
      <vt:lpstr>Bonding Arrangements</vt:lpstr>
      <vt:lpstr>Macromolecules</vt:lpstr>
      <vt:lpstr>Carbohydrates</vt:lpstr>
      <vt:lpstr>Monosaccharides</vt:lpstr>
      <vt:lpstr>Disaccharides</vt:lpstr>
      <vt:lpstr>Polysaccharides</vt:lpstr>
      <vt:lpstr>Lipids (Fats)</vt:lpstr>
      <vt:lpstr>Fats: Good or Bad?</vt:lpstr>
      <vt:lpstr>Fats</vt:lpstr>
      <vt:lpstr>Phospholipids</vt:lpstr>
      <vt:lpstr>Proteins</vt:lpstr>
      <vt:lpstr>Protein Synthesis</vt:lpstr>
      <vt:lpstr>Condensation Reactions (pg. 42)</vt:lpstr>
      <vt:lpstr>Condensation Reactions (pg. 42)</vt:lpstr>
      <vt:lpstr>Protein Shapes</vt:lpstr>
      <vt:lpstr>PowerPoint Presentation</vt:lpstr>
      <vt:lpstr>PowerPoint Presentation</vt:lpstr>
      <vt:lpstr>Nucleic Acids</vt:lpstr>
      <vt:lpstr>Nucleotide Structure</vt:lpstr>
      <vt:lpstr>Deoxyribonucleic Acid (DNA)</vt:lpstr>
      <vt:lpstr>Ribonucleic Acid (RNA)</vt:lpstr>
      <vt:lpstr>ATP – A Nucleotide</vt:lpstr>
      <vt:lpstr>Condensation Reactions</vt:lpstr>
      <vt:lpstr>PowerPoint Presentation</vt:lpstr>
      <vt:lpstr>Hydrolysis</vt:lpstr>
      <vt:lpstr>PowerPoint Presentation</vt:lpstr>
    </vt:vector>
  </TitlesOfParts>
  <Company>JDC Early College High School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4.1.1_Notes_Biochemistry</dc:title>
  <dc:subject>Biology Honors</dc:subject>
  <dc:creator>Zebulon Holsopple</dc:creator>
  <cp:lastModifiedBy>Geneva Jost</cp:lastModifiedBy>
  <cp:revision>20</cp:revision>
  <dcterms:created xsi:type="dcterms:W3CDTF">2008-11-23T21:59:30Z</dcterms:created>
  <dcterms:modified xsi:type="dcterms:W3CDTF">2016-08-31T11:11:41Z</dcterms:modified>
</cp:coreProperties>
</file>